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handoutMasterIdLst>
    <p:handoutMasterId r:id="rId18"/>
  </p:handoutMasterIdLst>
  <p:sldIdLst>
    <p:sldId id="290" r:id="rId3"/>
    <p:sldId id="277" r:id="rId4"/>
    <p:sldId id="285" r:id="rId5"/>
    <p:sldId id="284" r:id="rId6"/>
    <p:sldId id="287" r:id="rId7"/>
    <p:sldId id="288" r:id="rId8"/>
    <p:sldId id="282" r:id="rId9"/>
    <p:sldId id="279" r:id="rId10"/>
    <p:sldId id="286" r:id="rId11"/>
    <p:sldId id="281" r:id="rId12"/>
    <p:sldId id="280" r:id="rId13"/>
    <p:sldId id="289" r:id="rId14"/>
    <p:sldId id="278" r:id="rId15"/>
    <p:sldId id="2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6" autoAdjust="0"/>
    <p:restoredTop sz="94660"/>
  </p:normalViewPr>
  <p:slideViewPr>
    <p:cSldViewPr snapToGrid="0">
      <p:cViewPr varScale="1">
        <p:scale>
          <a:sx n="73" d="100"/>
          <a:sy n="73" d="100"/>
        </p:scale>
        <p:origin x="66" y="7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8/27/2019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8/27/2019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7" name="Rectangle 6"/>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809625" y="514350"/>
            <a:ext cx="6191250" cy="609600"/>
          </a:xfrm>
        </p:spPr>
        <p:txBody>
          <a:bodyPr/>
          <a:lstStyle>
            <a:lvl1pPr>
              <a:defRPr baseline="0"/>
            </a:lvl1pPr>
          </a:lstStyle>
          <a:p>
            <a:r>
              <a:rPr lang="en-US" dirty="0" smtClean="0"/>
              <a:t>Journal #</a:t>
            </a:r>
            <a:endParaRPr lang="en-US" dirty="0"/>
          </a:p>
        </p:txBody>
      </p:sp>
      <p:sp>
        <p:nvSpPr>
          <p:cNvPr id="9" name="Content Placeholder 13"/>
          <p:cNvSpPr>
            <a:spLocks noGrp="1"/>
          </p:cNvSpPr>
          <p:nvPr>
            <p:ph sz="quarter" idx="14"/>
          </p:nvPr>
        </p:nvSpPr>
        <p:spPr>
          <a:xfrm>
            <a:off x="304800" y="1276350"/>
            <a:ext cx="7200900" cy="47053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3" hasCustomPrompt="1"/>
          </p:nvPr>
        </p:nvSpPr>
        <p:spPr>
          <a:xfrm>
            <a:off x="8172450" y="819150"/>
            <a:ext cx="3752850" cy="5372100"/>
          </a:xfrm>
        </p:spPr>
        <p:txBody>
          <a:bodyPr/>
          <a:lstStyle>
            <a:lvl1pPr>
              <a:defRPr baseline="0"/>
            </a:lvl1pPr>
          </a:lstStyle>
          <a:p>
            <a:pPr marL="45720" indent="0">
              <a:buNone/>
            </a:pPr>
            <a:r>
              <a:rPr lang="en-US" dirty="0">
                <a:solidFill>
                  <a:schemeClr val="accent1"/>
                </a:solidFill>
                <a:effectLst>
                  <a:outerShdw blurRad="38100" dist="38100" dir="2700000" algn="tl">
                    <a:srgbClr val="000000">
                      <a:alpha val="43137"/>
                    </a:srgbClr>
                  </a:outerShdw>
                </a:effectLst>
              </a:rPr>
              <a:t>OBJECTIVE</a:t>
            </a:r>
          </a:p>
          <a:p>
            <a:pPr marL="45720" indent="0">
              <a:spcBef>
                <a:spcPts val="1200"/>
              </a:spcBef>
              <a:buNone/>
            </a:pPr>
            <a:r>
              <a:rPr lang="en-US" dirty="0"/>
              <a:t>Students will…</a:t>
            </a:r>
          </a:p>
          <a:p>
            <a:pPr>
              <a:spcBef>
                <a:spcPts val="600"/>
              </a:spcBef>
              <a:buFont typeface="Wingdings" panose="05000000000000000000" pitchFamily="2" charset="2"/>
              <a:buChar char="§"/>
            </a:pPr>
            <a:r>
              <a:rPr lang="en-US" dirty="0" smtClean="0"/>
              <a:t>[Objective 1]</a:t>
            </a:r>
            <a:endParaRPr lang="en-US" dirty="0"/>
          </a:p>
          <a:p>
            <a:pPr>
              <a:spcBef>
                <a:spcPts val="600"/>
              </a:spcBef>
              <a:buFont typeface="Wingdings" panose="05000000000000000000" pitchFamily="2" charset="2"/>
              <a:buChar char="§"/>
            </a:pPr>
            <a:r>
              <a:rPr lang="en-US" dirty="0" smtClean="0"/>
              <a:t>[Objective 2]</a:t>
            </a:r>
            <a:endParaRPr lang="en-US" dirty="0"/>
          </a:p>
          <a:p>
            <a:pPr marL="45720" indent="0">
              <a:buNone/>
            </a:pPr>
            <a:endParaRPr lang="en-US" dirty="0"/>
          </a:p>
          <a:p>
            <a:pPr marL="45720" indent="0">
              <a:buNone/>
            </a:pPr>
            <a:r>
              <a:rPr lang="en-US" dirty="0">
                <a:solidFill>
                  <a:schemeClr val="accent1"/>
                </a:solidFill>
                <a:effectLst>
                  <a:outerShdw blurRad="38100" dist="38100" dir="2700000" algn="tl">
                    <a:srgbClr val="000000">
                      <a:alpha val="43137"/>
                    </a:srgbClr>
                  </a:outerShdw>
                </a:effectLst>
              </a:rPr>
              <a:t>AGENDA</a:t>
            </a:r>
          </a:p>
          <a:p>
            <a:pPr>
              <a:spcBef>
                <a:spcPts val="600"/>
              </a:spcBef>
              <a:buFont typeface="Wingdings" panose="05000000000000000000" pitchFamily="2" charset="2"/>
              <a:buChar char="§"/>
            </a:pPr>
            <a:r>
              <a:rPr lang="en-US" dirty="0" smtClean="0"/>
              <a:t>[Item 1]</a:t>
            </a:r>
            <a:endParaRPr lang="en-US" dirty="0"/>
          </a:p>
          <a:p>
            <a:pPr>
              <a:spcBef>
                <a:spcPts val="600"/>
              </a:spcBef>
              <a:buFont typeface="Wingdings" panose="05000000000000000000" pitchFamily="2" charset="2"/>
              <a:buChar char="§"/>
            </a:pPr>
            <a:r>
              <a:rPr lang="en-US" dirty="0" smtClean="0"/>
              <a:t>[Item 2]</a:t>
            </a:r>
            <a:endParaRPr lang="en-US" dirty="0"/>
          </a:p>
          <a:p>
            <a:pPr>
              <a:spcBef>
                <a:spcPts val="600"/>
              </a:spcBef>
              <a:buFont typeface="Wingdings" panose="05000000000000000000" pitchFamily="2" charset="2"/>
              <a:buChar char="§"/>
            </a:pPr>
            <a:r>
              <a:rPr lang="en-US" dirty="0" smtClean="0"/>
              <a:t>[Item 3]</a:t>
            </a:r>
          </a:p>
          <a:p>
            <a:pPr marL="45720" indent="0">
              <a:buNone/>
            </a:pPr>
            <a:endParaRPr lang="en-US" dirty="0"/>
          </a:p>
        </p:txBody>
      </p:sp>
    </p:spTree>
    <p:extLst>
      <p:ext uri="{BB962C8B-B14F-4D97-AF65-F5344CB8AC3E}">
        <p14:creationId xmlns:p14="http://schemas.microsoft.com/office/powerpoint/2010/main" val="184110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ideba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753727" y="0"/>
            <a:ext cx="4438273" cy="6858594"/>
          </a:xfrm>
          <a:prstGeom prst="rect">
            <a:avLst/>
          </a:prstGeom>
        </p:spPr>
      </p:pic>
      <p:sp>
        <p:nvSpPr>
          <p:cNvPr id="2" name="Title 1"/>
          <p:cNvSpPr>
            <a:spLocks noGrp="1"/>
          </p:cNvSpPr>
          <p:nvPr>
            <p:ph type="title"/>
          </p:nvPr>
        </p:nvSpPr>
        <p:spPr>
          <a:xfrm>
            <a:off x="809625" y="514350"/>
            <a:ext cx="6191250" cy="6096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sp>
        <p:nvSpPr>
          <p:cNvPr id="10" name="Rectangle 9"/>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3"/>
          </p:nvPr>
        </p:nvSpPr>
        <p:spPr>
          <a:xfrm>
            <a:off x="8172450" y="819150"/>
            <a:ext cx="3752850" cy="53721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4"/>
          </p:nvPr>
        </p:nvSpPr>
        <p:spPr>
          <a:xfrm>
            <a:off x="304800" y="1276350"/>
            <a:ext cx="7200900" cy="47053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388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DGIXT7ce3v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Yet Another Seat Change?!</a:t>
            </a:r>
            <a:endParaRPr lang="en-US" dirty="0"/>
          </a:p>
        </p:txBody>
      </p:sp>
      <p:sp>
        <p:nvSpPr>
          <p:cNvPr id="3" name="Content Placeholder 2"/>
          <p:cNvSpPr>
            <a:spLocks noGrp="1"/>
          </p:cNvSpPr>
          <p:nvPr>
            <p:ph idx="1"/>
          </p:nvPr>
        </p:nvSpPr>
        <p:spPr/>
        <p:txBody>
          <a:bodyPr>
            <a:normAutofit/>
          </a:bodyPr>
          <a:lstStyle/>
          <a:p>
            <a:r>
              <a:rPr lang="en-US" sz="2800" dirty="0" smtClean="0"/>
              <a:t>Today you will sit in alphabetical order… by first name.  Use middle names and last names as tie-breakers.</a:t>
            </a:r>
          </a:p>
          <a:p>
            <a:pPr>
              <a:buFont typeface="Arial" panose="020B0604020202020204" pitchFamily="34" charset="0"/>
              <a:buChar char="•"/>
            </a:pPr>
            <a:r>
              <a:rPr lang="en-US" sz="2800" dirty="0" smtClean="0"/>
              <a:t> Get your nametag out once you find your seat </a:t>
            </a:r>
          </a:p>
          <a:p>
            <a:pPr>
              <a:buFont typeface="Arial" panose="020B0604020202020204" pitchFamily="34" charset="0"/>
              <a:buChar char="•"/>
            </a:pPr>
            <a:r>
              <a:rPr lang="en-US" sz="2800" dirty="0" smtClean="0"/>
              <a:t> The last student will let me know when you’re ready to be checked off</a:t>
            </a:r>
          </a:p>
          <a:p>
            <a:r>
              <a:rPr lang="en-US" sz="2800" dirty="0" smtClean="0"/>
              <a:t>Simple. Easy. Oh yeah, and timed.</a:t>
            </a:r>
            <a:endParaRPr lang="en-US" sz="2800" dirty="0"/>
          </a:p>
        </p:txBody>
      </p:sp>
    </p:spTree>
    <p:extLst>
      <p:ext uri="{BB962C8B-B14F-4D97-AF65-F5344CB8AC3E}">
        <p14:creationId xmlns:p14="http://schemas.microsoft.com/office/powerpoint/2010/main" val="145507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Rousseau</a:t>
            </a:r>
            <a:endParaRPr lang="en-US" dirty="0"/>
          </a:p>
        </p:txBody>
      </p:sp>
      <p:sp>
        <p:nvSpPr>
          <p:cNvPr id="4" name="Content Placeholder 3"/>
          <p:cNvSpPr>
            <a:spLocks noGrp="1"/>
          </p:cNvSpPr>
          <p:nvPr>
            <p:ph sz="half" idx="1"/>
          </p:nvPr>
        </p:nvSpPr>
        <p:spPr/>
        <p:txBody>
          <a:bodyPr>
            <a:normAutofit/>
          </a:bodyPr>
          <a:lstStyle/>
          <a:p>
            <a:r>
              <a:rPr lang="en-US" sz="2400" u="sng" dirty="0" smtClean="0"/>
              <a:t>The Social Contract</a:t>
            </a:r>
            <a:r>
              <a:rPr lang="en-US" sz="2400" dirty="0" smtClean="0"/>
              <a:t> – as a citizen, we agree to follow the rules made by the whole group</a:t>
            </a:r>
          </a:p>
          <a:p>
            <a:r>
              <a:rPr lang="en-US" sz="2400" dirty="0" smtClean="0"/>
              <a:t>Emphasized the need for everyone to be involved with law making</a:t>
            </a:r>
            <a:endParaRPr lang="en-US" sz="2400" dirty="0"/>
          </a:p>
        </p:txBody>
      </p:sp>
      <p:pic>
        <p:nvPicPr>
          <p:cNvPr id="3074" name="Picture 2" descr="Image result for rousseau"/>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994468" y="1524000"/>
            <a:ext cx="3194463" cy="4447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16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Montesquieu</a:t>
            </a:r>
            <a:endParaRPr lang="en-US" dirty="0"/>
          </a:p>
        </p:txBody>
      </p:sp>
      <p:sp>
        <p:nvSpPr>
          <p:cNvPr id="4" name="Content Placeholder 3"/>
          <p:cNvSpPr>
            <a:spLocks noGrp="1"/>
          </p:cNvSpPr>
          <p:nvPr>
            <p:ph sz="half" idx="1"/>
          </p:nvPr>
        </p:nvSpPr>
        <p:spPr/>
        <p:txBody>
          <a:bodyPr>
            <a:normAutofit/>
          </a:bodyPr>
          <a:lstStyle/>
          <a:p>
            <a:r>
              <a:rPr lang="fr-FR" sz="2400" b="1" dirty="0"/>
              <a:t>Charles-Louis de </a:t>
            </a:r>
            <a:r>
              <a:rPr lang="fr-FR" sz="2400" b="1" dirty="0" err="1"/>
              <a:t>Secondat</a:t>
            </a:r>
            <a:r>
              <a:rPr lang="fr-FR" sz="2400" b="1" dirty="0"/>
              <a:t>, Baron de La </a:t>
            </a:r>
            <a:r>
              <a:rPr lang="fr-FR" sz="2400" b="1" dirty="0" err="1"/>
              <a:t>Brède</a:t>
            </a:r>
            <a:r>
              <a:rPr lang="fr-FR" sz="2400" b="1" dirty="0"/>
              <a:t> et de </a:t>
            </a:r>
            <a:r>
              <a:rPr lang="fr-FR" sz="2400" b="1" dirty="0" smtClean="0"/>
              <a:t>Montesquieu </a:t>
            </a:r>
            <a:r>
              <a:rPr lang="fr-FR" sz="2400" dirty="0" smtClean="0"/>
              <a:t>(</a:t>
            </a:r>
            <a:r>
              <a:rPr lang="en-US" sz="2400" dirty="0" smtClean="0"/>
              <a:t>What the heck is this name?)</a:t>
            </a:r>
          </a:p>
          <a:p>
            <a:r>
              <a:rPr lang="en-US" sz="2400" dirty="0" smtClean="0"/>
              <a:t>Came up with the idea of </a:t>
            </a:r>
            <a:r>
              <a:rPr lang="en-US" sz="2400" i="1" dirty="0" smtClean="0"/>
              <a:t>separation of powers</a:t>
            </a:r>
          </a:p>
          <a:p>
            <a:pPr lvl="1"/>
            <a:r>
              <a:rPr lang="en-US" sz="2200" dirty="0" smtClean="0"/>
              <a:t>Even the names executive, legislative, judicial</a:t>
            </a:r>
          </a:p>
          <a:p>
            <a:endParaRPr lang="en-US" sz="2400" i="1" dirty="0"/>
          </a:p>
        </p:txBody>
      </p:sp>
      <p:pic>
        <p:nvPicPr>
          <p:cNvPr id="2050" name="Picture 2" descr="Image result for montesquieu"/>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640932" y="1721122"/>
            <a:ext cx="3406729" cy="411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70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smtClean="0"/>
              <a:t>The Spirit of the Laws, </a:t>
            </a:r>
            <a:r>
              <a:rPr lang="en-US" dirty="0" smtClean="0"/>
              <a:t>Book XI</a:t>
            </a:r>
            <a:endParaRPr lang="en-US" dirty="0"/>
          </a:p>
        </p:txBody>
      </p:sp>
      <p:sp>
        <p:nvSpPr>
          <p:cNvPr id="6" name="Content Placeholder 5"/>
          <p:cNvSpPr>
            <a:spLocks noGrp="1"/>
          </p:cNvSpPr>
          <p:nvPr>
            <p:ph idx="1"/>
          </p:nvPr>
        </p:nvSpPr>
        <p:spPr>
          <a:xfrm>
            <a:off x="1295400" y="1685109"/>
            <a:ext cx="9601200" cy="4114800"/>
          </a:xfrm>
        </p:spPr>
        <p:txBody>
          <a:bodyPr>
            <a:noAutofit/>
          </a:bodyPr>
          <a:lstStyle/>
          <a:p>
            <a:r>
              <a:rPr lang="en-US" sz="2800" i="1" dirty="0" smtClean="0"/>
              <a:t>“When </a:t>
            </a:r>
            <a:r>
              <a:rPr lang="en-US" sz="2800" i="1" dirty="0"/>
              <a:t>the legislative and executive powers are united in the same person, or in the same body of magistrates, there can be no liberty; because apprehensions may arise, lest the same monarch or senate should enact tyrannical laws, to execute them in a tyrannical manner</a:t>
            </a:r>
            <a:r>
              <a:rPr lang="en-US" sz="2800" i="1" dirty="0" smtClean="0"/>
              <a:t>.”</a:t>
            </a:r>
            <a:endParaRPr lang="en-US" sz="2800" i="1" dirty="0"/>
          </a:p>
          <a:p>
            <a:r>
              <a:rPr lang="en-US" sz="2800" dirty="0" smtClean="0"/>
              <a:t>“</a:t>
            </a:r>
            <a:r>
              <a:rPr lang="en-US" sz="2800" i="1" dirty="0" smtClean="0"/>
              <a:t>Again</a:t>
            </a:r>
            <a:r>
              <a:rPr lang="en-US" sz="2800" i="1" dirty="0"/>
              <a:t>, there is no liberty if the judiciary power be not separated from the legislative and executive. Were it joined with the legislative, the life and liberty of the subject would be exposed to arbitrary </a:t>
            </a:r>
            <a:r>
              <a:rPr lang="en-US" sz="2800" i="1" dirty="0" err="1"/>
              <a:t>controul</a:t>
            </a:r>
            <a:r>
              <a:rPr lang="en-US" sz="2800" i="1" dirty="0"/>
              <a:t>; for the judge would be then the legislator. Were it joined to the executive power, the judge might behave with violence and oppression</a:t>
            </a:r>
            <a:r>
              <a:rPr lang="en-US" sz="2800" i="1" dirty="0" smtClean="0"/>
              <a:t>.</a:t>
            </a:r>
            <a:r>
              <a:rPr lang="en-US" sz="2800" dirty="0" smtClean="0"/>
              <a:t>”</a:t>
            </a:r>
            <a:endParaRPr lang="en-US" sz="2800" dirty="0"/>
          </a:p>
        </p:txBody>
      </p:sp>
    </p:spTree>
    <p:extLst>
      <p:ext uri="{BB962C8B-B14F-4D97-AF65-F5344CB8AC3E}">
        <p14:creationId xmlns:p14="http://schemas.microsoft.com/office/powerpoint/2010/main" val="386760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answer response</a:t>
            </a:r>
            <a:endParaRPr lang="en-US" dirty="0"/>
          </a:p>
        </p:txBody>
      </p:sp>
      <p:sp>
        <p:nvSpPr>
          <p:cNvPr id="3" name="Content Placeholder 2"/>
          <p:cNvSpPr>
            <a:spLocks noGrp="1"/>
          </p:cNvSpPr>
          <p:nvPr>
            <p:ph idx="1"/>
          </p:nvPr>
        </p:nvSpPr>
        <p:spPr/>
        <p:txBody>
          <a:bodyPr>
            <a:normAutofit/>
          </a:bodyPr>
          <a:lstStyle/>
          <a:p>
            <a:pPr marL="45720" indent="0">
              <a:buNone/>
            </a:pPr>
            <a:r>
              <a:rPr lang="en-US" sz="2800" dirty="0"/>
              <a:t>Describe the constitutional principles of “checks and balances” and “separation of powers.” Why are “checks and balances” and “separation of powers” necessary?”  Give specific </a:t>
            </a:r>
            <a:r>
              <a:rPr lang="en-US" sz="2800" dirty="0" smtClean="0"/>
              <a:t>examples.</a:t>
            </a:r>
          </a:p>
          <a:p>
            <a:endParaRPr lang="en-US" sz="2800" dirty="0"/>
          </a:p>
          <a:p>
            <a:r>
              <a:rPr lang="en-US" sz="2800" dirty="0" smtClean="0"/>
              <a:t>Use the rubric. It works like a checklist</a:t>
            </a:r>
          </a:p>
          <a:p>
            <a:r>
              <a:rPr lang="en-US" sz="2800" dirty="0" smtClean="0"/>
              <a:t>Use examples from class</a:t>
            </a:r>
          </a:p>
          <a:p>
            <a:r>
              <a:rPr lang="en-US" sz="2800" dirty="0" smtClean="0"/>
              <a:t>Should be a full paragraph</a:t>
            </a:r>
            <a:endParaRPr lang="en-US" sz="2800" dirty="0"/>
          </a:p>
        </p:txBody>
      </p:sp>
    </p:spTree>
    <p:extLst>
      <p:ext uri="{BB962C8B-B14F-4D97-AF65-F5344CB8AC3E}">
        <p14:creationId xmlns:p14="http://schemas.microsoft.com/office/powerpoint/2010/main" val="400970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5902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344150" cy="2743200"/>
          </a:xfrm>
        </p:spPr>
        <p:txBody>
          <a:bodyPr/>
          <a:lstStyle/>
          <a:p>
            <a:r>
              <a:rPr lang="en-US" dirty="0" smtClean="0"/>
              <a:t>Who’s Idea was the Constitution?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08068"/>
            <a:ext cx="9601200" cy="3435531"/>
          </a:xfrm>
        </p:spPr>
        <p:txBody>
          <a:bodyPr>
            <a:normAutofit/>
          </a:bodyPr>
          <a:lstStyle/>
          <a:p>
            <a:pPr marL="45720" indent="0" algn="ctr">
              <a:buNone/>
            </a:pPr>
            <a:r>
              <a:rPr lang="en-US" sz="4000" dirty="0" smtClean="0">
                <a:solidFill>
                  <a:schemeClr val="accent1"/>
                </a:solidFill>
              </a:rPr>
              <a:t>BIRD!!! Collect the assignment, you dingus!!!!</a:t>
            </a:r>
            <a:endParaRPr lang="en-US" sz="4000" dirty="0">
              <a:solidFill>
                <a:schemeClr val="accent1"/>
              </a:solidFill>
            </a:endParaRPr>
          </a:p>
        </p:txBody>
      </p:sp>
    </p:spTree>
    <p:extLst>
      <p:ext uri="{BB962C8B-B14F-4D97-AF65-F5344CB8AC3E}">
        <p14:creationId xmlns:p14="http://schemas.microsoft.com/office/powerpoint/2010/main" val="415199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government</a:t>
            </a:r>
            <a:endParaRPr lang="en-US" dirty="0"/>
          </a:p>
        </p:txBody>
      </p:sp>
      <p:sp>
        <p:nvSpPr>
          <p:cNvPr id="3" name="Content Placeholder 2"/>
          <p:cNvSpPr>
            <a:spLocks noGrp="1"/>
          </p:cNvSpPr>
          <p:nvPr>
            <p:ph idx="1"/>
          </p:nvPr>
        </p:nvSpPr>
        <p:spPr/>
        <p:txBody>
          <a:bodyPr>
            <a:normAutofit/>
          </a:bodyPr>
          <a:lstStyle/>
          <a:p>
            <a:r>
              <a:rPr lang="en-US" sz="3200" dirty="0" smtClean="0"/>
              <a:t>Good News!!! The whole school won an all expenses paid trip to Hawaii for a sweet vacation!</a:t>
            </a:r>
          </a:p>
          <a:p>
            <a:r>
              <a:rPr lang="en-US" sz="3200" dirty="0" smtClean="0"/>
              <a:t>Bad News!!!! The plane crashed and now we’re all stuck on a deserted island for the rest of our lives!</a:t>
            </a:r>
          </a:p>
          <a:p>
            <a:r>
              <a:rPr lang="en-US" sz="3200" dirty="0" smtClean="0">
                <a:hlinkClick r:id="rId2"/>
              </a:rPr>
              <a:t>https</a:t>
            </a:r>
            <a:r>
              <a:rPr lang="en-US" sz="3200" dirty="0">
                <a:hlinkClick r:id="rId2"/>
              </a:rPr>
              <a:t>://</a:t>
            </a:r>
            <a:r>
              <a:rPr lang="en-US" sz="3200" dirty="0" smtClean="0">
                <a:hlinkClick r:id="rId2"/>
              </a:rPr>
              <a:t>www.youtube.com/watch?v=DGIXT7ce3vQ</a:t>
            </a:r>
            <a:endParaRPr lang="en-US" sz="3200" dirty="0" smtClean="0"/>
          </a:p>
        </p:txBody>
      </p:sp>
    </p:spTree>
    <p:extLst>
      <p:ext uri="{BB962C8B-B14F-4D97-AF65-F5344CB8AC3E}">
        <p14:creationId xmlns:p14="http://schemas.microsoft.com/office/powerpoint/2010/main" val="393340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our government value?</a:t>
            </a:r>
            <a:endParaRPr lang="en-US" dirty="0"/>
          </a:p>
        </p:txBody>
      </p:sp>
      <p:sp>
        <p:nvSpPr>
          <p:cNvPr id="3" name="Content Placeholder 2"/>
          <p:cNvSpPr>
            <a:spLocks noGrp="1"/>
          </p:cNvSpPr>
          <p:nvPr>
            <p:ph idx="1"/>
          </p:nvPr>
        </p:nvSpPr>
        <p:spPr/>
        <p:txBody>
          <a:bodyPr>
            <a:normAutofit/>
          </a:bodyPr>
          <a:lstStyle/>
          <a:p>
            <a:r>
              <a:rPr lang="en-US" sz="2800" dirty="0" smtClean="0"/>
              <a:t>Declaration of Independence</a:t>
            </a:r>
          </a:p>
          <a:p>
            <a:pPr lvl="1"/>
            <a:r>
              <a:rPr lang="en-US" sz="2600" dirty="0"/>
              <a:t>1. Equality - "All men are created equal." </a:t>
            </a:r>
            <a:endParaRPr lang="en-US" sz="2600" dirty="0" smtClean="0"/>
          </a:p>
          <a:p>
            <a:pPr lvl="1"/>
            <a:r>
              <a:rPr lang="en-US" sz="2600" dirty="0" smtClean="0"/>
              <a:t>2</a:t>
            </a:r>
            <a:r>
              <a:rPr lang="en-US" sz="2600" dirty="0"/>
              <a:t>. Natural rights - "They are endowed by their Creator with certain unalienable rights, that among these are life, liberty and the pursuit of happiness." </a:t>
            </a:r>
            <a:endParaRPr lang="en-US" sz="2600" dirty="0" smtClean="0"/>
          </a:p>
          <a:p>
            <a:pPr lvl="1"/>
            <a:r>
              <a:rPr lang="en-US" sz="2600" dirty="0" smtClean="0"/>
              <a:t>3</a:t>
            </a:r>
            <a:r>
              <a:rPr lang="en-US" sz="2600" dirty="0"/>
              <a:t>. Government by consent of the people - "To secure these rights, governments are instituted among Men, deriving their just powers from the consent of the governed." </a:t>
            </a:r>
            <a:endParaRPr lang="en-US" sz="2600" dirty="0" smtClean="0"/>
          </a:p>
          <a:p>
            <a:r>
              <a:rPr lang="en-US" sz="2800" dirty="0" smtClean="0"/>
              <a:t>Preamble to the Constitution</a:t>
            </a:r>
            <a:endParaRPr lang="en-US" sz="2800" dirty="0"/>
          </a:p>
        </p:txBody>
      </p:sp>
    </p:spTree>
    <p:extLst>
      <p:ext uri="{BB962C8B-B14F-4D97-AF65-F5344CB8AC3E}">
        <p14:creationId xmlns:p14="http://schemas.microsoft.com/office/powerpoint/2010/main" val="96249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08068"/>
            <a:ext cx="9601200" cy="3435531"/>
          </a:xfrm>
        </p:spPr>
        <p:txBody>
          <a:bodyPr>
            <a:normAutofit/>
          </a:bodyPr>
          <a:lstStyle/>
          <a:p>
            <a:pPr marL="45720" indent="0" algn="ctr">
              <a:buNone/>
            </a:pPr>
            <a:r>
              <a:rPr lang="en-US" sz="4000" dirty="0" smtClean="0">
                <a:solidFill>
                  <a:schemeClr val="accent1"/>
                </a:solidFill>
              </a:rPr>
              <a:t>Where do these ideas come from?</a:t>
            </a:r>
            <a:endParaRPr lang="en-US" sz="4000" dirty="0">
              <a:solidFill>
                <a:schemeClr val="accent1"/>
              </a:solidFill>
            </a:endParaRPr>
          </a:p>
        </p:txBody>
      </p:sp>
    </p:spTree>
    <p:extLst>
      <p:ext uri="{BB962C8B-B14F-4D97-AF65-F5344CB8AC3E}">
        <p14:creationId xmlns:p14="http://schemas.microsoft.com/office/powerpoint/2010/main" val="191660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Thomas </a:t>
            </a:r>
            <a:r>
              <a:rPr lang="en-US" dirty="0" smtClean="0"/>
              <a:t>Hobbes</a:t>
            </a:r>
            <a:endParaRPr lang="en-US" dirty="0"/>
          </a:p>
        </p:txBody>
      </p:sp>
      <p:sp>
        <p:nvSpPr>
          <p:cNvPr id="4" name="Content Placeholder 3"/>
          <p:cNvSpPr>
            <a:spLocks noGrp="1"/>
          </p:cNvSpPr>
          <p:nvPr>
            <p:ph sz="half" idx="1"/>
          </p:nvPr>
        </p:nvSpPr>
        <p:spPr/>
        <p:txBody>
          <a:bodyPr>
            <a:normAutofit/>
          </a:bodyPr>
          <a:lstStyle/>
          <a:p>
            <a:r>
              <a:rPr lang="en-US" sz="2400" u="sng" dirty="0" smtClean="0"/>
              <a:t>“State of nature”</a:t>
            </a:r>
            <a:r>
              <a:rPr lang="en-US" sz="2400" dirty="0" smtClean="0"/>
              <a:t> – mankind by nature is “</a:t>
            </a:r>
            <a:r>
              <a:rPr lang="en-US" sz="2400" dirty="0"/>
              <a:t>solitary, poor, nasty, brutish and </a:t>
            </a:r>
            <a:r>
              <a:rPr lang="en-US" sz="2400" dirty="0" smtClean="0"/>
              <a:t>short”</a:t>
            </a:r>
          </a:p>
          <a:p>
            <a:r>
              <a:rPr lang="en-US" sz="2400" dirty="0" smtClean="0"/>
              <a:t>In order to work together, we have to </a:t>
            </a:r>
            <a:r>
              <a:rPr lang="en-US" sz="2400" i="1" dirty="0" smtClean="0"/>
              <a:t>cede</a:t>
            </a:r>
            <a:r>
              <a:rPr lang="en-US" sz="2400" dirty="0" smtClean="0"/>
              <a:t> some of our rights</a:t>
            </a:r>
          </a:p>
          <a:p>
            <a:r>
              <a:rPr lang="en-US" sz="2400" dirty="0" smtClean="0"/>
              <a:t>Not to be confused with…</a:t>
            </a:r>
            <a:endParaRPr lang="en-US" sz="2400" dirty="0"/>
          </a:p>
        </p:txBody>
      </p:sp>
      <p:pic>
        <p:nvPicPr>
          <p:cNvPr id="4098" name="Picture 2" descr="Image result for thomas hobbes"/>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155858" y="1825624"/>
            <a:ext cx="3906616" cy="411797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358017" y="1897468"/>
            <a:ext cx="3538583" cy="3974285"/>
            <a:chOff x="3049246" y="1969314"/>
            <a:chExt cx="3538583" cy="3974285"/>
          </a:xfrm>
        </p:grpSpPr>
        <p:sp>
          <p:nvSpPr>
            <p:cNvPr id="6" name="Rectangle 5"/>
            <p:cNvSpPr/>
            <p:nvPr/>
          </p:nvSpPr>
          <p:spPr>
            <a:xfrm>
              <a:off x="3049561" y="1969314"/>
              <a:ext cx="3538268" cy="3974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Image result for hobb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9246" y="1969314"/>
              <a:ext cx="3538583" cy="397428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8306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a:t>
            </a:r>
            <a:r>
              <a:rPr lang="en-US" dirty="0" smtClean="0"/>
              <a:t>Locke</a:t>
            </a:r>
            <a:endParaRPr lang="en-US" dirty="0"/>
          </a:p>
        </p:txBody>
      </p:sp>
      <p:sp>
        <p:nvSpPr>
          <p:cNvPr id="3" name="Content Placeholder 2"/>
          <p:cNvSpPr>
            <a:spLocks noGrp="1"/>
          </p:cNvSpPr>
          <p:nvPr>
            <p:ph sz="half" idx="1"/>
          </p:nvPr>
        </p:nvSpPr>
        <p:spPr/>
        <p:txBody>
          <a:bodyPr>
            <a:normAutofit/>
          </a:bodyPr>
          <a:lstStyle/>
          <a:p>
            <a:r>
              <a:rPr lang="en-US" sz="2400" u="sng" dirty="0" smtClean="0"/>
              <a:t>Second Treatise of Government</a:t>
            </a:r>
            <a:r>
              <a:rPr lang="en-US" sz="2400" dirty="0" smtClean="0"/>
              <a:t>- the government exists as a “neutral judge” to protect the </a:t>
            </a:r>
            <a:r>
              <a:rPr lang="en-US" sz="2400" i="1" dirty="0" smtClean="0"/>
              <a:t>lives, liberty and property </a:t>
            </a:r>
            <a:r>
              <a:rPr lang="en-US" sz="2400" dirty="0" smtClean="0"/>
              <a:t>of those within it</a:t>
            </a:r>
          </a:p>
          <a:p>
            <a:r>
              <a:rPr lang="en-US" sz="2400" dirty="0" smtClean="0"/>
              <a:t>Said that all men are equal*</a:t>
            </a:r>
          </a:p>
          <a:p>
            <a:endParaRPr lang="en-US" sz="2400" dirty="0" smtClean="0"/>
          </a:p>
        </p:txBody>
      </p:sp>
      <p:pic>
        <p:nvPicPr>
          <p:cNvPr id="5" name="Content Placeholder 4" descr="Lock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76893" y="1681254"/>
            <a:ext cx="2919707" cy="4262346"/>
          </a:xfrm>
        </p:spPr>
      </p:pic>
      <p:pic>
        <p:nvPicPr>
          <p:cNvPr id="1026" name="Picture 2" descr="Image result for john loc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7558" y="1644208"/>
            <a:ext cx="4129042" cy="433643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371600" y="5993708"/>
            <a:ext cx="4724400" cy="301625"/>
          </a:xfrm>
          <a:prstGeom prst="rect">
            <a:avLst/>
          </a:prstGeom>
        </p:spPr>
        <p:txBody>
          <a:bodyPr vert="horz" lIns="91440" tIns="45720" rIns="91440" bIns="45720" rtlCol="0">
            <a:normAutofit fontScale="92500" lnSpcReduction="20000"/>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9pPr>
          </a:lstStyle>
          <a:p>
            <a:pPr marL="45720" indent="0">
              <a:buNone/>
            </a:pPr>
            <a:r>
              <a:rPr lang="en-US" dirty="0" smtClean="0"/>
              <a:t>*kind of</a:t>
            </a:r>
            <a:endParaRPr lang="en-US" dirty="0" smtClean="0"/>
          </a:p>
        </p:txBody>
      </p:sp>
    </p:spTree>
    <p:extLst>
      <p:ext uri="{BB962C8B-B14F-4D97-AF65-F5344CB8AC3E}">
        <p14:creationId xmlns:p14="http://schemas.microsoft.com/office/powerpoint/2010/main" val="244566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Treatise of Government</a:t>
            </a:r>
            <a:endParaRPr lang="en-US" dirty="0"/>
          </a:p>
        </p:txBody>
      </p:sp>
      <p:sp>
        <p:nvSpPr>
          <p:cNvPr id="6" name="Content Placeholder 5"/>
          <p:cNvSpPr>
            <a:spLocks noGrp="1"/>
          </p:cNvSpPr>
          <p:nvPr>
            <p:ph idx="1"/>
          </p:nvPr>
        </p:nvSpPr>
        <p:spPr/>
        <p:txBody>
          <a:bodyPr>
            <a:normAutofit/>
          </a:bodyPr>
          <a:lstStyle/>
          <a:p>
            <a:r>
              <a:rPr lang="en-US" sz="2800" i="1" dirty="0" smtClean="0"/>
              <a:t>“I said … that </a:t>
            </a:r>
            <a:r>
              <a:rPr lang="en-US" sz="2800" i="1" dirty="0"/>
              <a:t>all men are by nature equal, but of course I didn’t mean equality in all respects. </a:t>
            </a:r>
            <a:r>
              <a:rPr lang="en-US" sz="2800" i="1" dirty="0" smtClean="0"/>
              <a:t>• Age </a:t>
            </a:r>
            <a:r>
              <a:rPr lang="en-US" sz="2800" i="1" dirty="0"/>
              <a:t>or virtue may put some men above others; </a:t>
            </a:r>
            <a:r>
              <a:rPr lang="en-US" sz="2800" i="1" dirty="0" smtClean="0"/>
              <a:t>• excellence </a:t>
            </a:r>
            <a:r>
              <a:rPr lang="en-US" sz="2800" i="1" dirty="0"/>
              <a:t>of ability and merit may raise others above the common level; </a:t>
            </a:r>
            <a:r>
              <a:rPr lang="en-US" sz="2800" i="1" dirty="0" smtClean="0"/>
              <a:t>• some </a:t>
            </a:r>
            <a:r>
              <a:rPr lang="en-US" sz="2800" i="1" dirty="0"/>
              <a:t>may naturally owe deference to others because of their birth, or from gratitude because of benefits they have received, or for other reasons</a:t>
            </a:r>
            <a:r>
              <a:rPr lang="en-US" sz="2800" i="1" dirty="0" smtClean="0"/>
              <a:t>.”</a:t>
            </a:r>
            <a:endParaRPr lang="en-US" sz="2800" i="1" dirty="0"/>
          </a:p>
        </p:txBody>
      </p:sp>
    </p:spTree>
    <p:extLst>
      <p:ext uri="{BB962C8B-B14F-4D97-AF65-F5344CB8AC3E}">
        <p14:creationId xmlns:p14="http://schemas.microsoft.com/office/powerpoint/2010/main" val="284230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 of the War" id="{A517FBEF-B105-4247-BF76-5EA8B8DB0D6C}" vid="{C641FCF8-4895-4272-8CB2-84EF65A7D16E}"/>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Red Line</Template>
  <TotalTime>0</TotalTime>
  <Words>627</Words>
  <Application>Microsoft Office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Cambria</vt:lpstr>
      <vt:lpstr>Wingdings</vt:lpstr>
      <vt:lpstr>Red Line Business 16x9</vt:lpstr>
      <vt:lpstr>Yet Another Seat Change?!</vt:lpstr>
      <vt:lpstr>Who’s Idea was the Constitution?</vt:lpstr>
      <vt:lpstr>PowerPoint Presentation</vt:lpstr>
      <vt:lpstr>Building a government</vt:lpstr>
      <vt:lpstr>What does our government value?</vt:lpstr>
      <vt:lpstr>PowerPoint Presentation</vt:lpstr>
      <vt:lpstr>Thomas Hobbes</vt:lpstr>
      <vt:lpstr>John Locke</vt:lpstr>
      <vt:lpstr>Second Treatise of Government</vt:lpstr>
      <vt:lpstr>Rousseau</vt:lpstr>
      <vt:lpstr>Montesquieu</vt:lpstr>
      <vt:lpstr>The Spirit of the Laws, Book XI</vt:lpstr>
      <vt:lpstr>Short answer response</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2019-08-27T13:16:57Z</dcterms:created>
  <dcterms:modified xsi:type="dcterms:W3CDTF">2019-08-29T17:25:34Z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