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sldIdLst>
    <p:sldId id="256" r:id="rId2"/>
    <p:sldId id="315" r:id="rId3"/>
    <p:sldId id="316" r:id="rId4"/>
    <p:sldId id="257" r:id="rId5"/>
    <p:sldId id="288" r:id="rId6"/>
    <p:sldId id="302" r:id="rId7"/>
    <p:sldId id="289" r:id="rId8"/>
    <p:sldId id="297" r:id="rId9"/>
    <p:sldId id="298" r:id="rId10"/>
    <p:sldId id="299" r:id="rId11"/>
    <p:sldId id="300" r:id="rId12"/>
    <p:sldId id="258" r:id="rId13"/>
    <p:sldId id="290" r:id="rId14"/>
    <p:sldId id="259" r:id="rId15"/>
    <p:sldId id="291" r:id="rId16"/>
    <p:sldId id="261" r:id="rId17"/>
    <p:sldId id="313" r:id="rId18"/>
    <p:sldId id="262" r:id="rId19"/>
    <p:sldId id="260" r:id="rId20"/>
    <p:sldId id="293" r:id="rId21"/>
    <p:sldId id="303" r:id="rId22"/>
    <p:sldId id="294" r:id="rId23"/>
    <p:sldId id="295" r:id="rId24"/>
    <p:sldId id="304" r:id="rId25"/>
    <p:sldId id="305" r:id="rId26"/>
    <p:sldId id="306" r:id="rId27"/>
    <p:sldId id="307" r:id="rId28"/>
    <p:sldId id="314" r:id="rId29"/>
    <p:sldId id="308" r:id="rId30"/>
    <p:sldId id="310" r:id="rId31"/>
    <p:sldId id="309" r:id="rId32"/>
    <p:sldId id="311" r:id="rId33"/>
    <p:sldId id="296" r:id="rId34"/>
    <p:sldId id="31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2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77B6D-86B3-4FA0-A2D6-E81986143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46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5521F-4AE2-4D6B-8A33-E1C71DD33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4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D863-846F-4BB0-A7F4-0CC911701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22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4F2A8-4E34-4CDA-B1C8-0D7973CCC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5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175B7-8A4C-4AC7-A3C6-E6AD4E6C6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74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FDD38-0430-4706-B397-AB10B722A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4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B81AD-CDD8-48C4-B7E1-1CF131BEB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74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64194-FBBD-460D-8E12-A9B805CF9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68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B4A66-6ACA-4A54-BC76-94CF22E58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8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E8C4A-95E4-4B3F-8240-D61016761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9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947B4-604D-4B41-ACCC-3A5CDA0E6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8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603E6-FD4F-414E-90F8-D64F77F00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8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C1655779-5C15-4AB5-9725-1F26AA795B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ＭＳ Ｐゴシック" pitchFamily="-65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pitchFamily="-6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pitchFamily="-6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pitchFamily="-6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pitchFamily="-6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-128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-128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-128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anose="05000000000000000000" pitchFamily="2" charset="2"/>
        <a:buChar char=""/>
        <a:defRPr sz="3200">
          <a:solidFill>
            <a:schemeClr val="tx1"/>
          </a:solidFill>
          <a:latin typeface="+mn-lt"/>
          <a:ea typeface="+mn-ea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anose="05000000000000000000" pitchFamily="2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anose="05000000000000000000" pitchFamily="2" charset="2"/>
        <a:buChar char="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anose="05000000000000000000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anose="05000000000000000000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World War I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ja-JP" altLang="en-US" smtClean="0"/>
              <a:t>“</a:t>
            </a:r>
            <a:r>
              <a:rPr lang="en-US" altLang="ja-JP" smtClean="0"/>
              <a:t>The Great War</a:t>
            </a:r>
            <a:r>
              <a:rPr lang="ja-JP" altLang="en-US" smtClean="0"/>
              <a:t>”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“</a:t>
            </a:r>
            <a:r>
              <a:rPr lang="en-US" altLang="ja-JP" smtClean="0"/>
              <a:t>The War to End All Wars</a:t>
            </a:r>
            <a:r>
              <a:rPr lang="ja-JP" altLang="en-US" smtClean="0"/>
              <a:t>”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Imperialism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724400" y="4038600"/>
            <a:ext cx="44196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Economic and political domination of stronger countries over smaller/weaker countries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17048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Nationalism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514600" y="1981200"/>
            <a:ext cx="59436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Loyalty and devotion to your country – willing to fight for it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002213"/>
            <a:ext cx="4495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2844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970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590800"/>
            <a:ext cx="2295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Terrorist Attack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752600"/>
            <a:ext cx="36576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Franz Ferdinand – Archduke of Austro-Hungarian Empire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Gavrilo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Princip</a:t>
            </a:r>
            <a:r>
              <a:rPr lang="en-US" altLang="en-US" sz="2400" dirty="0"/>
              <a:t> – A Serbian nationalist – wanted to start a war to bring down the Austro-Hungarian Empire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23555" name="Picture 4" descr="FranzFerdin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2"/>
            <a:ext cx="57404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09602" y="5334000"/>
            <a:ext cx="4886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Franz Ferdinand, Archduke of Austria and his wife, Sophie, Duchess of </a:t>
            </a:r>
            <a:r>
              <a:rPr lang="en-US" altLang="en-US" sz="1600" dirty="0" err="1"/>
              <a:t>Hohenberg</a:t>
            </a:r>
            <a:r>
              <a:rPr lang="en-US" altLang="en-US" sz="1600" dirty="0"/>
              <a:t> one hour before their deaths, June 28, 1914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Alliances are Triggered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 had already formed alliances?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Two Sides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Who?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371600" y="2514600"/>
            <a:ext cx="2667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KeplerRegular" pitchFamily="2" charset="0"/>
              </a:rPr>
              <a:t>Central Powers: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71600" y="3124200"/>
            <a:ext cx="33528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Germany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</a:rPr>
              <a:t>Austria-Hungary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</a:rPr>
              <a:t>Ottoman Empire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</a:rPr>
              <a:t>Bulgaria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181600" y="2514600"/>
            <a:ext cx="2667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KeplerRegular" pitchFamily="2" charset="0"/>
              </a:rPr>
              <a:t>Allies: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05400" y="3124200"/>
            <a:ext cx="33528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ahoma" panose="020B0604030504040204" pitchFamily="34" charset="0"/>
              </a:rPr>
              <a:t>Russia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</a:rPr>
              <a:t>France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</a:rPr>
              <a:t>Great Britain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</a:rPr>
              <a:t>Italy</a:t>
            </a:r>
          </a:p>
          <a:p>
            <a:pPr eaLnBrk="1" hangingPunct="1"/>
            <a:r>
              <a:rPr lang="en-US" altLang="en-US" dirty="0" smtClean="0">
                <a:latin typeface="Tahoma" panose="020B0604030504040204" pitchFamily="34" charset="0"/>
              </a:rPr>
              <a:t>Japan</a:t>
            </a:r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 autoUpdateAnimBg="0"/>
      <p:bldP spid="1639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United States enters WWI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Which side should the U.S. pick?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Which side should the U.S. pick?</a:t>
            </a:r>
            <a:endParaRPr lang="en-US" altLang="en-US" smtClean="0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2667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KeplerRegular" pitchFamily="2" charset="0"/>
              </a:rPr>
              <a:t>Central Powers: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876800" y="1676400"/>
            <a:ext cx="2667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KeplerRegular" pitchFamily="2" charset="0"/>
              </a:rPr>
              <a:t>Allies: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09600" y="2514600"/>
            <a:ext cx="33528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11 million German-Americans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Irish-Americans hated Great Britain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76800" y="2514600"/>
            <a:ext cx="33528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Close cultural ties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Shared transatlantic cables (so censored stories)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Big business loaned much $ to allies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1905000" y="4953000"/>
            <a:ext cx="48768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KeplerRegular" pitchFamily="2" charset="0"/>
              </a:rPr>
              <a:t>US Exports to both sides: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27655" name="Object 10"/>
          <p:cNvGraphicFramePr>
            <a:graphicFrameLocks noChangeAspect="1"/>
          </p:cNvGraphicFramePr>
          <p:nvPr/>
        </p:nvGraphicFramePr>
        <p:xfrm>
          <a:off x="1600202" y="5486400"/>
          <a:ext cx="56229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Document" r:id="rId3" imgW="5626100" imgH="1193800" progId="Word.Document.8">
                  <p:embed/>
                </p:oleObj>
              </mc:Choice>
              <mc:Fallback>
                <p:oleObj name="Document" r:id="rId3" imgW="5626100" imgH="119380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2" y="5486400"/>
                        <a:ext cx="56229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  <p:bldP spid="1844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Read Doc A:  Woodrow Wilson 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mtClean="0"/>
              <a:t>Does Wilson think the US should enter WWI? Why or why not?</a:t>
            </a:r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2971800"/>
            <a:ext cx="2854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/>
              <a:t>Neutrality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Why did it take so long for America to get involved in the war?</a:t>
            </a:r>
          </a:p>
          <a:p>
            <a:pPr eaLnBrk="1" hangingPunct="1"/>
            <a:r>
              <a:rPr lang="en-US" altLang="en-US" sz="2600" dirty="0"/>
              <a:t>America</a:t>
            </a:r>
            <a:r>
              <a:rPr lang="ja-JP" altLang="en-US" sz="2600" dirty="0"/>
              <a:t>’</a:t>
            </a:r>
            <a:r>
              <a:rPr lang="en-US" altLang="ja-JP" sz="2600" dirty="0"/>
              <a:t>s traditional foreign policy was </a:t>
            </a:r>
            <a:r>
              <a:rPr lang="en-US" altLang="ja-JP" sz="2600" u="sng" dirty="0"/>
              <a:t>isolationist</a:t>
            </a:r>
          </a:p>
          <a:p>
            <a:pPr eaLnBrk="1" hangingPunct="1"/>
            <a:r>
              <a:rPr lang="ja-JP" altLang="en-US" sz="2600" dirty="0"/>
              <a:t>“</a:t>
            </a:r>
            <a:r>
              <a:rPr lang="en-US" altLang="ja-JP" sz="2600" dirty="0"/>
              <a:t>Why should I get involved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 in someone else</a:t>
            </a:r>
            <a:r>
              <a:rPr lang="ja-JP" altLang="en-US" sz="2600" dirty="0"/>
              <a:t>’</a:t>
            </a:r>
            <a:r>
              <a:rPr lang="en-US" altLang="ja-JP" sz="2600" dirty="0"/>
              <a:t>s problems?</a:t>
            </a:r>
            <a:r>
              <a:rPr lang="ja-JP" altLang="en-US" sz="2600" dirty="0"/>
              <a:t>”</a:t>
            </a:r>
            <a:endParaRPr lang="en-US" altLang="en-US" dirty="0" smtClean="0"/>
          </a:p>
        </p:txBody>
      </p:sp>
      <p:pic>
        <p:nvPicPr>
          <p:cNvPr id="28675" name="Picture 4" descr="1914_monroe_doct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2"/>
            <a:ext cx="28321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Hmmm . . .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057400"/>
            <a:ext cx="63246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Is isolationism really an option for a country as powerful as the United States?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599" cy="1162050"/>
          </a:xfrm>
        </p:spPr>
        <p:txBody>
          <a:bodyPr/>
          <a:lstStyle/>
          <a:p>
            <a:r>
              <a:rPr lang="en-US" sz="4000" dirty="0" smtClean="0"/>
              <a:t>Discussion Question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5"/>
          </a:xfrm>
        </p:spPr>
        <p:txBody>
          <a:bodyPr/>
          <a:lstStyle/>
          <a:p>
            <a:r>
              <a:rPr lang="en-US" dirty="0" smtClean="0"/>
              <a:t>How does a war start? What determines how long a war will go on?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British Tactics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British officials worked diligently to gain U.S. support</a:t>
            </a:r>
          </a:p>
          <a:p>
            <a:pPr eaLnBrk="1" hangingPunct="1"/>
            <a:r>
              <a:rPr lang="en-US" altLang="en-US" smtClean="0"/>
              <a:t>Example: British cut the trans-Atlantic telegraph cable from Europe to the U.S., making us dependent on British reports of the war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Propaganda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Information designed to influence opinion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24384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98750"/>
            <a:ext cx="25146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Influential Factors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Economic reasons:</a:t>
            </a:r>
          </a:p>
          <a:p>
            <a:pPr lvl="1" eaLnBrk="1" hangingPunct="1"/>
            <a:r>
              <a:rPr lang="en-US" altLang="en-US" smtClean="0"/>
              <a:t>American businesses lent over $2 billion to Britain and its allies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Germany</a:t>
            </a:r>
            <a:r>
              <a:rPr lang="ja-JP" altLang="en-US" smtClean="0"/>
              <a:t>’</a:t>
            </a:r>
            <a:r>
              <a:rPr lang="en-US" altLang="ja-JP" smtClean="0"/>
              <a:t>s Push</a:t>
            </a:r>
            <a:endParaRPr lang="en-US" altLang="en-US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U-Boats – huge submarines</a:t>
            </a:r>
          </a:p>
          <a:p>
            <a:pPr eaLnBrk="1" hangingPunct="1"/>
            <a:r>
              <a:rPr lang="en-US" altLang="en-US" dirty="0" smtClean="0"/>
              <a:t>1915: Germany announces that they will sink w/o warning any ship they found in the waters around Britain – even civilian ships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124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Germany</a:t>
            </a:r>
            <a:r>
              <a:rPr lang="ja-JP" altLang="en-US" smtClean="0"/>
              <a:t>’</a:t>
            </a:r>
            <a:r>
              <a:rPr lang="en-US" altLang="ja-JP" smtClean="0"/>
              <a:t>s Push</a:t>
            </a:r>
            <a:endParaRPr lang="en-US" alt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Lusitania: British passenger ship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762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Lusitania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257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May 7, 1915</a:t>
            </a:r>
          </a:p>
          <a:p>
            <a:pPr eaLnBrk="1" hangingPunct="1"/>
            <a:r>
              <a:rPr lang="en-US" altLang="en-US" dirty="0" smtClean="0"/>
              <a:t>Lusitania entered the war zone</a:t>
            </a:r>
          </a:p>
          <a:p>
            <a:pPr eaLnBrk="1" hangingPunct="1"/>
            <a:r>
              <a:rPr lang="en-US" altLang="en-US" dirty="0" smtClean="0"/>
              <a:t>German submarine sunk the ship in 15 minutes, killing 1,200 passengers</a:t>
            </a:r>
          </a:p>
          <a:p>
            <a:pPr eaLnBrk="1" hangingPunct="1"/>
            <a:r>
              <a:rPr lang="en-US" altLang="en-US" dirty="0" smtClean="0"/>
              <a:t>Including 128 Americans</a:t>
            </a: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962150"/>
            <a:ext cx="33655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7325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lusitania 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2286000"/>
            <a:ext cx="31988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Sussex Pledge (1916)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Germany agrees that they will stop shooting merchant/passenger ships without warning</a:t>
            </a:r>
          </a:p>
          <a:p>
            <a:pPr eaLnBrk="1" hangingPunct="1"/>
            <a:r>
              <a:rPr lang="en-US" altLang="en-US" dirty="0" smtClean="0"/>
              <a:t>Keeps the U.S. out of the war a little longer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Read Doc B: Woodrow Wilson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Does Wilson think the US should enter WWI now?  Why or Why not?</a:t>
            </a: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2971800"/>
            <a:ext cx="2854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Zimmerman Telegram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January 1917</a:t>
            </a:r>
          </a:p>
          <a:p>
            <a:pPr eaLnBrk="1" hangingPunct="1"/>
            <a:r>
              <a:rPr lang="en-US" altLang="en-US" dirty="0" smtClean="0"/>
              <a:t>Telegram from Germany to Mexico</a:t>
            </a:r>
          </a:p>
          <a:p>
            <a:pPr eaLnBrk="1" hangingPunct="1"/>
            <a:r>
              <a:rPr lang="en-US" altLang="en-US" dirty="0" smtClean="0"/>
              <a:t>Intercepted by Britain - America</a:t>
            </a:r>
          </a:p>
          <a:p>
            <a:pPr eaLnBrk="1" hangingPunct="1"/>
            <a:r>
              <a:rPr lang="en-US" altLang="en-US" dirty="0" smtClean="0"/>
              <a:t>Contents: if Mexico would become an ally of Germany, Germany would give parts of the U.S. back to Mexico after the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Platt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the provisions to the Platt Amendment say?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7190"/>
            <a:ext cx="5715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Germany</a:t>
            </a:r>
            <a:r>
              <a:rPr lang="ja-JP" altLang="en-US" smtClean="0"/>
              <a:t>’</a:t>
            </a:r>
            <a:r>
              <a:rPr lang="en-US" altLang="ja-JP" smtClean="0"/>
              <a:t>s Hope</a:t>
            </a:r>
            <a:endParaRPr lang="en-US" altLang="en-US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February 1, 1917 – resumed unrestricted submarine warfare</a:t>
            </a:r>
          </a:p>
          <a:p>
            <a:pPr eaLnBrk="1" hangingPunct="1"/>
            <a:r>
              <a:rPr lang="en-US" altLang="en-US" dirty="0" smtClean="0"/>
              <a:t>Believed they could starve the British by sinking all supply ships</a:t>
            </a:r>
          </a:p>
          <a:p>
            <a:pPr eaLnBrk="1" hangingPunct="1"/>
            <a:r>
              <a:rPr lang="en-US" altLang="en-US" dirty="0" smtClean="0"/>
              <a:t>Thought the U.S. wouldn’</a:t>
            </a:r>
            <a:r>
              <a:rPr lang="en-US" altLang="ja-JP" dirty="0" smtClean="0"/>
              <a:t>t have time to raise and transport an army over to Europe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Early 1917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 American ships were sunk by the Germans</a:t>
            </a:r>
          </a:p>
          <a:p>
            <a:pPr eaLnBrk="1" hangingPunct="1"/>
            <a:r>
              <a:rPr lang="en-US" altLang="en-US" smtClean="0"/>
              <a:t>Zimmerman note +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Vote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Senate: 82-6</a:t>
            </a:r>
          </a:p>
          <a:p>
            <a:pPr eaLnBrk="1" hangingPunct="1"/>
            <a:r>
              <a:rPr lang="en-US" altLang="en-US" smtClean="0"/>
              <a:t>House: 373 – 50</a:t>
            </a:r>
          </a:p>
          <a:p>
            <a:pPr eaLnBrk="1" hangingPunct="1"/>
            <a:r>
              <a:rPr lang="en-US" altLang="en-US" smtClean="0"/>
              <a:t>Outcome: America joins the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5" name="Picture 4" descr="wardecla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30163"/>
            <a:ext cx="5562600" cy="67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First World War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What?</a:t>
            </a:r>
          </a:p>
          <a:p>
            <a:pPr lvl="1" eaLnBrk="1" hangingPunct="1"/>
            <a:r>
              <a:rPr lang="en-US" altLang="en-US" dirty="0" smtClean="0"/>
              <a:t>War involving over 60 of the world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nations</a:t>
            </a:r>
          </a:p>
          <a:p>
            <a:pPr eaLnBrk="1" hangingPunct="1"/>
            <a:r>
              <a:rPr lang="en-US" altLang="en-US" dirty="0" smtClean="0"/>
              <a:t>When?</a:t>
            </a:r>
          </a:p>
          <a:p>
            <a:pPr lvl="1" eaLnBrk="1" hangingPunct="1"/>
            <a:r>
              <a:rPr lang="en-US" altLang="en-US" dirty="0" smtClean="0"/>
              <a:t>1914-1918 (U.S. enters in 1917)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Background of Europe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Germany forms the German empire</a:t>
            </a:r>
          </a:p>
          <a:p>
            <a:pPr eaLnBrk="1" hangingPunct="1"/>
            <a:r>
              <a:rPr lang="en-US" altLang="en-US" dirty="0" smtClean="0"/>
              <a:t>Germany steals some of France – starting problems between the two countries</a:t>
            </a:r>
          </a:p>
          <a:p>
            <a:pPr eaLnBrk="1" hangingPunct="1"/>
            <a:r>
              <a:rPr lang="en-US" altLang="en-US" dirty="0" smtClean="0"/>
              <a:t>France and Russia join a pact against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40" y="0"/>
            <a:ext cx="625792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 of World War I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35052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M – Militarism</a:t>
            </a:r>
          </a:p>
          <a:p>
            <a:pPr eaLnBrk="1" hangingPunct="1"/>
            <a:r>
              <a:rPr lang="en-US" altLang="en-US" smtClean="0"/>
              <a:t>A – Alliances</a:t>
            </a:r>
          </a:p>
          <a:p>
            <a:pPr eaLnBrk="1" hangingPunct="1"/>
            <a:r>
              <a:rPr lang="en-US" altLang="en-US" smtClean="0"/>
              <a:t>I – Imperialism</a:t>
            </a:r>
          </a:p>
          <a:p>
            <a:pPr eaLnBrk="1" hangingPunct="1"/>
            <a:r>
              <a:rPr lang="en-US" altLang="en-US" smtClean="0"/>
              <a:t>N - Nationalism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Militarism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86200" y="1828800"/>
            <a:ext cx="52578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A policy of aggressive military preparedness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56769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Alliances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886200" y="1828800"/>
            <a:ext cx="4876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Countries entered into alliances to protect themselves in case of an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Coleen Murray:Applications:Microsoft Office 2004:Templates:Presentations:Designs:Earth</Template>
  <TotalTime>13024</TotalTime>
  <Words>658</Words>
  <Application>Microsoft Office PowerPoint</Application>
  <PresentationFormat>On-screen Show (4:3)</PresentationFormat>
  <Paragraphs>107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KeplerRegular</vt:lpstr>
      <vt:lpstr>Tahoma</vt:lpstr>
      <vt:lpstr>Times New Roman</vt:lpstr>
      <vt:lpstr>Wingdings</vt:lpstr>
      <vt:lpstr>Earth</vt:lpstr>
      <vt:lpstr>Document</vt:lpstr>
      <vt:lpstr>World War I</vt:lpstr>
      <vt:lpstr>Discussion Question</vt:lpstr>
      <vt:lpstr>Platt Amendment</vt:lpstr>
      <vt:lpstr>The First World War</vt:lpstr>
      <vt:lpstr>Background of Europe</vt:lpstr>
      <vt:lpstr>PowerPoint Presentation</vt:lpstr>
      <vt:lpstr>Causes of World War I</vt:lpstr>
      <vt:lpstr>Militarism</vt:lpstr>
      <vt:lpstr>Alliances</vt:lpstr>
      <vt:lpstr>Imperialism</vt:lpstr>
      <vt:lpstr>Nationalism</vt:lpstr>
      <vt:lpstr>The Terrorist Attack</vt:lpstr>
      <vt:lpstr>Alliances are Triggered</vt:lpstr>
      <vt:lpstr>The Two Sides</vt:lpstr>
      <vt:lpstr>The United States enters WWI</vt:lpstr>
      <vt:lpstr>Which side should the U.S. pick?</vt:lpstr>
      <vt:lpstr>Read Doc A:  Woodrow Wilson </vt:lpstr>
      <vt:lpstr>Neutrality</vt:lpstr>
      <vt:lpstr>Hmmm . . . </vt:lpstr>
      <vt:lpstr>British Tactics</vt:lpstr>
      <vt:lpstr>Propaganda</vt:lpstr>
      <vt:lpstr>Influential Factors</vt:lpstr>
      <vt:lpstr>Germany’s Push</vt:lpstr>
      <vt:lpstr>Germany’s Push</vt:lpstr>
      <vt:lpstr>Lusitania</vt:lpstr>
      <vt:lpstr>PowerPoint Presentation</vt:lpstr>
      <vt:lpstr>Sussex Pledge (1916)</vt:lpstr>
      <vt:lpstr>Read Doc B: Woodrow Wilson</vt:lpstr>
      <vt:lpstr>Zimmerman Telegram</vt:lpstr>
      <vt:lpstr>PowerPoint Presentation</vt:lpstr>
      <vt:lpstr>Germany’s Hope</vt:lpstr>
      <vt:lpstr>Early 1917</vt:lpstr>
      <vt:lpstr>The Vote</vt:lpstr>
      <vt:lpstr>PowerPoint Presentation</vt:lpstr>
    </vt:vector>
  </TitlesOfParts>
  <Company>Student Nurse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Coleen Murray</dc:creator>
  <cp:lastModifiedBy>MATTHEW BIRD</cp:lastModifiedBy>
  <cp:revision>21</cp:revision>
  <dcterms:created xsi:type="dcterms:W3CDTF">2008-02-29T05:19:04Z</dcterms:created>
  <dcterms:modified xsi:type="dcterms:W3CDTF">2018-10-08T13:01:09Z</dcterms:modified>
</cp:coreProperties>
</file>