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77" r:id="rId3"/>
    <p:sldId id="278" r:id="rId4"/>
    <p:sldId id="279" r:id="rId5"/>
    <p:sldId id="282" r:id="rId6"/>
    <p:sldId id="283" r:id="rId7"/>
    <p:sldId id="284" r:id="rId8"/>
    <p:sldId id="280" r:id="rId9"/>
    <p:sldId id="281" r:id="rId10"/>
    <p:sldId id="285" r:id="rId11"/>
    <p:sldId id="286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09625" y="514350"/>
            <a:ext cx="6191250" cy="609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Journal #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8172450" y="819150"/>
            <a:ext cx="3752850" cy="5372100"/>
          </a:xfrm>
        </p:spPr>
        <p:txBody>
          <a:bodyPr/>
          <a:lstStyle>
            <a:lvl1pPr>
              <a:defRPr baseline="0"/>
            </a:lvl1pPr>
          </a:lstStyle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dirty="0"/>
              <a:t>Students will…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2]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2]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3]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3727" y="0"/>
            <a:ext cx="443827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514350"/>
            <a:ext cx="619125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172450" y="819150"/>
            <a:ext cx="3752850" cy="5372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9H3gvnN46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344150" cy="2743200"/>
          </a:xfrm>
        </p:spPr>
        <p:txBody>
          <a:bodyPr/>
          <a:lstStyle/>
          <a:p>
            <a:r>
              <a:rPr lang="en-US" dirty="0" smtClean="0"/>
              <a:t>The Electoral College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Amendments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Stop whining, who thought you wouldn’t learn the Constitution in a government class</a:t>
            </a:r>
          </a:p>
          <a:p>
            <a:r>
              <a:rPr lang="en-US" sz="2800" u="sng" dirty="0" smtClean="0"/>
              <a:t>12</a:t>
            </a:r>
            <a:r>
              <a:rPr lang="en-US" sz="2800" u="sng" baseline="30000" dirty="0" smtClean="0"/>
              <a:t>th</a:t>
            </a:r>
            <a:r>
              <a:rPr lang="en-US" sz="2800" u="sng" dirty="0" smtClean="0"/>
              <a:t> Amendment</a:t>
            </a:r>
            <a:r>
              <a:rPr lang="en-US" sz="2800" dirty="0" smtClean="0"/>
              <a:t>- Electors cast one vote for President AND Vice-President, together</a:t>
            </a:r>
          </a:p>
          <a:p>
            <a:r>
              <a:rPr lang="en-US" sz="2800" u="sng" dirty="0" smtClean="0"/>
              <a:t>23</a:t>
            </a:r>
            <a:r>
              <a:rPr lang="en-US" sz="2800" u="sng" baseline="30000" dirty="0" smtClean="0"/>
              <a:t>rd</a:t>
            </a:r>
            <a:r>
              <a:rPr lang="en-US" sz="2800" u="sng" dirty="0" smtClean="0"/>
              <a:t> Amendment</a:t>
            </a:r>
            <a:r>
              <a:rPr lang="en-US" sz="2800" dirty="0" smtClean="0"/>
              <a:t>- Washington DC gets 3 votes!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3880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 smtClean="0"/>
              <a:t>Is the electoral college the best way to vote for President in the U.S.? If not, what system should we use and why?</a:t>
            </a:r>
          </a:p>
          <a:p>
            <a:r>
              <a:rPr lang="en-US" sz="2800" dirty="0" smtClean="0"/>
              <a:t>5 paragraph (absolute minimum)</a:t>
            </a:r>
          </a:p>
          <a:p>
            <a:r>
              <a:rPr lang="en-US" sz="2800" dirty="0" smtClean="0"/>
              <a:t>2 sources per paragraph. Include a works cited page.</a:t>
            </a:r>
          </a:p>
          <a:p>
            <a:r>
              <a:rPr lang="en-US" sz="2800" dirty="0" smtClean="0"/>
              <a:t>Should be at least 2 pages</a:t>
            </a:r>
          </a:p>
          <a:p>
            <a:r>
              <a:rPr lang="en-US" sz="2800" dirty="0" smtClean="0"/>
              <a:t>Due on Monday (Nov 24)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79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.imgflip.com/3gsgq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70" y="57404"/>
            <a:ext cx="7473134" cy="67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232570" y="6609805"/>
            <a:ext cx="824139" cy="182880"/>
          </a:xfrm>
          <a:prstGeom prst="roundRect">
            <a:avLst/>
          </a:prstGeom>
          <a:solidFill>
            <a:srgbClr val="407D5B"/>
          </a:solidFill>
          <a:ln>
            <a:solidFill>
              <a:srgbClr val="407D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5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Electoral College: The What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538 </a:t>
            </a:r>
            <a:r>
              <a:rPr lang="en-US" sz="2800" i="1" dirty="0" smtClean="0"/>
              <a:t>electors</a:t>
            </a:r>
            <a:r>
              <a:rPr lang="en-US" sz="2800" dirty="0" smtClean="0"/>
              <a:t> that get to choose the president</a:t>
            </a:r>
          </a:p>
          <a:p>
            <a:r>
              <a:rPr lang="en-US" sz="2800" dirty="0" smtClean="0"/>
              <a:t>These are who </a:t>
            </a:r>
            <a:r>
              <a:rPr lang="en-US" sz="2800" i="1" dirty="0" smtClean="0"/>
              <a:t>you</a:t>
            </a:r>
            <a:r>
              <a:rPr lang="en-US" sz="2800" dirty="0" smtClean="0"/>
              <a:t> vote for, basically</a:t>
            </a:r>
          </a:p>
          <a:p>
            <a:r>
              <a:rPr lang="en-US" sz="2800" dirty="0" smtClean="0"/>
              <a:t>“So they have to do what we tell them to.”   -Nope</a:t>
            </a:r>
          </a:p>
          <a:p>
            <a:pPr lvl="1"/>
            <a:r>
              <a:rPr lang="en-US" sz="2600" u="sng" dirty="0" smtClean="0"/>
              <a:t>Faithless electors</a:t>
            </a:r>
          </a:p>
          <a:p>
            <a:endParaRPr lang="en-US" sz="2800" u="sng" dirty="0"/>
          </a:p>
        </p:txBody>
      </p:sp>
      <p:pic>
        <p:nvPicPr>
          <p:cNvPr id="2050" name="Picture 2" descr="Image result for electoral 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3647443"/>
            <a:ext cx="4495800" cy="29972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98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5458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Each state gets a number of electors equal to it’s Senators + Representatives</a:t>
            </a:r>
          </a:p>
          <a:p>
            <a:pPr lvl="1"/>
            <a:r>
              <a:rPr lang="en-US" sz="2600" dirty="0" smtClean="0"/>
              <a:t>Washington D.C. also gets 3 (</a:t>
            </a:r>
            <a:r>
              <a:rPr lang="en-US" sz="2600" u="sng" dirty="0" smtClean="0"/>
              <a:t>23</a:t>
            </a:r>
            <a:r>
              <a:rPr lang="en-US" sz="2600" u="sng" baseline="30000" dirty="0" smtClean="0"/>
              <a:t>rd</a:t>
            </a:r>
            <a:r>
              <a:rPr lang="en-US" sz="2600" u="sng" dirty="0" smtClean="0"/>
              <a:t> Amendment</a:t>
            </a:r>
            <a:r>
              <a:rPr lang="en-US" sz="2600" dirty="0" smtClean="0"/>
              <a:t>)</a:t>
            </a:r>
          </a:p>
          <a:p>
            <a:r>
              <a:rPr lang="en-US" sz="2800" dirty="0" smtClean="0"/>
              <a:t>Whichever candidate wins the popular vote in the state gets </a:t>
            </a:r>
            <a:r>
              <a:rPr lang="en-US" sz="2800" i="1" dirty="0" smtClean="0"/>
              <a:t>ALL</a:t>
            </a:r>
            <a:r>
              <a:rPr lang="en-US" sz="2800" dirty="0" smtClean="0"/>
              <a:t> the electoral votes for that state</a:t>
            </a:r>
          </a:p>
          <a:p>
            <a:pPr lvl="1"/>
            <a:r>
              <a:rPr lang="en-US" sz="2600" dirty="0" smtClean="0"/>
              <a:t>“Winner take all”</a:t>
            </a:r>
          </a:p>
          <a:p>
            <a:pPr lvl="1"/>
            <a:r>
              <a:rPr lang="en-US" sz="2600" dirty="0" smtClean="0"/>
              <a:t>2 exceptions: Nebraska and Maine</a:t>
            </a:r>
          </a:p>
          <a:p>
            <a:r>
              <a:rPr lang="en-US" sz="2800" dirty="0" smtClean="0"/>
              <a:t>Whoever gets 270 votes first wins!</a:t>
            </a:r>
          </a:p>
          <a:p>
            <a:pPr lvl="1"/>
            <a:r>
              <a:rPr lang="en-US" sz="2600" dirty="0"/>
              <a:t>“First past the post”</a:t>
            </a:r>
          </a:p>
        </p:txBody>
      </p:sp>
    </p:spTree>
    <p:extLst>
      <p:ext uri="{BB962C8B-B14F-4D97-AF65-F5344CB8AC3E}">
        <p14:creationId xmlns:p14="http://schemas.microsoft.com/office/powerpoint/2010/main" val="206558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21130"/>
            <a:ext cx="9601200" cy="342246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b="1" dirty="0" smtClean="0"/>
              <a:t>Does popular vote matter?</a:t>
            </a:r>
          </a:p>
          <a:p>
            <a:pPr marL="45720" indent="0" algn="ctr">
              <a:buNone/>
            </a:pPr>
            <a:r>
              <a:rPr lang="en-US" sz="4000" b="1" dirty="0" smtClean="0"/>
              <a:t>Where are presidential candidates going to campaign?</a:t>
            </a:r>
            <a:endParaRPr lang="en-US" sz="4000" b="1" dirty="0"/>
          </a:p>
        </p:txBody>
      </p:sp>
      <p:pic>
        <p:nvPicPr>
          <p:cNvPr id="3074" name="Picture 2" descr="Image result for electoral 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74" y="104503"/>
            <a:ext cx="9089852" cy="666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64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times has the president not won the popular vote?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799"/>
            <a:ext cx="9601200" cy="4519749"/>
          </a:xfrm>
        </p:spPr>
        <p:txBody>
          <a:bodyPr>
            <a:normAutofit fontScale="92500"/>
          </a:bodyPr>
          <a:lstStyle/>
          <a:p>
            <a:r>
              <a:rPr lang="en-US" dirty="0"/>
              <a:t>In 1824, John Quincy Adams was elected president despite not winning either the popular vote or the electoral vote. </a:t>
            </a:r>
            <a:r>
              <a:rPr lang="en-US" dirty="0" smtClean="0"/>
              <a:t>Andrew Jackson </a:t>
            </a:r>
            <a:r>
              <a:rPr lang="en-US" dirty="0"/>
              <a:t>received 38,000 more popular votes than Adams, and beat him in the electoral vote 99 to 84. </a:t>
            </a:r>
            <a:r>
              <a:rPr lang="en-US" dirty="0" smtClean="0"/>
              <a:t>Neither candidate reached </a:t>
            </a:r>
            <a:r>
              <a:rPr lang="en-US" dirty="0"/>
              <a:t>the majority 131 votes needed in the Electoral College to be declared </a:t>
            </a:r>
            <a:r>
              <a:rPr lang="en-US" dirty="0" smtClean="0"/>
              <a:t>president, so the decision </a:t>
            </a:r>
            <a:r>
              <a:rPr lang="en-US" dirty="0"/>
              <a:t>went to the House of </a:t>
            </a:r>
            <a:r>
              <a:rPr lang="en-US" dirty="0" smtClean="0"/>
              <a:t>Representatives</a:t>
            </a:r>
          </a:p>
          <a:p>
            <a:r>
              <a:rPr lang="en-US" dirty="0" smtClean="0"/>
              <a:t>In </a:t>
            </a:r>
            <a:r>
              <a:rPr lang="en-US" dirty="0"/>
              <a:t>1876, Rutherford B. Hayes won the election (by a margin of one electoral vote), but he lost the popular vote by more than 250,000 ballots to Samuel J. Tilden.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1888, Benjamin Harrison received 233 electoral votes to Grover Cleveland’s 168, winning the presidency. But Harrison lost the popular vote by more than 90,000 votes.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2000, </a:t>
            </a:r>
            <a:r>
              <a:rPr lang="en-US" dirty="0" smtClean="0"/>
              <a:t>Al </a:t>
            </a:r>
            <a:r>
              <a:rPr lang="en-US" dirty="0"/>
              <a:t>Gore </a:t>
            </a:r>
            <a:r>
              <a:rPr lang="en-US" dirty="0" smtClean="0"/>
              <a:t>garnered </a:t>
            </a:r>
            <a:r>
              <a:rPr lang="en-US" dirty="0"/>
              <a:t>about 540,000 more votes than </a:t>
            </a:r>
            <a:r>
              <a:rPr lang="en-US" dirty="0" smtClean="0"/>
              <a:t>George W Bush</a:t>
            </a:r>
            <a:r>
              <a:rPr lang="en-US" dirty="0"/>
              <a:t>. However, Bush won the electoral vote, 271 to 266.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2016, Donald Trump won the electoral vote by 304 to 227 over Hillary Clinton, but Trump lost the popular vote. Clinton received nearly 2.9 million more votes than Trump</a:t>
            </a:r>
          </a:p>
        </p:txBody>
      </p:sp>
    </p:spTree>
    <p:extLst>
      <p:ext uri="{BB962C8B-B14F-4D97-AF65-F5344CB8AC3E}">
        <p14:creationId xmlns:p14="http://schemas.microsoft.com/office/powerpoint/2010/main" val="168449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Electoral College: The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b="1" dirty="0" smtClean="0"/>
              <a:t>Why would we create this system in the first place?</a:t>
            </a:r>
          </a:p>
          <a:p>
            <a:r>
              <a:rPr lang="en-US" sz="2800" dirty="0" smtClean="0"/>
              <a:t>The Founding Fathers didn’t think the average American was informed enough to make decisions about the President</a:t>
            </a:r>
          </a:p>
          <a:p>
            <a:pPr marL="45720" indent="0" algn="ctr">
              <a:buNone/>
            </a:pPr>
            <a:r>
              <a:rPr lang="en-US" sz="2800" b="1" dirty="0" smtClean="0"/>
              <a:t>Why do we still have it?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514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Electoral College: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https://www.youtube.com/watch?v=W9H3gvnN468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0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Proportional Votes</a:t>
            </a:r>
            <a:r>
              <a:rPr lang="en-US" sz="2800" dirty="0" smtClean="0"/>
              <a:t>: If a candidate gets 80% of the popular vote in a state, they get 80% of that state’s electors, for example.</a:t>
            </a:r>
          </a:p>
          <a:p>
            <a:r>
              <a:rPr lang="en-US" sz="2800" u="sng" dirty="0" smtClean="0"/>
              <a:t>National Popular Vote</a:t>
            </a:r>
            <a:r>
              <a:rPr lang="en-US" sz="2800" dirty="0" smtClean="0"/>
              <a:t>: All electors from a state have to vote for the candidate that wins the national popular vote.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252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 of the War" id="{A517FBEF-B105-4247-BF76-5EA8B8DB0D6C}" vid="{C641FCF8-4895-4272-8CB2-84EF65A7D16E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Line</Template>
  <TotalTime>0</TotalTime>
  <Words>528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</vt:lpstr>
      <vt:lpstr>Wingdings</vt:lpstr>
      <vt:lpstr>Red Line Business 16x9</vt:lpstr>
      <vt:lpstr>The Electoral College</vt:lpstr>
      <vt:lpstr>PowerPoint Presentation</vt:lpstr>
      <vt:lpstr>Electoral College: The What</vt:lpstr>
      <vt:lpstr>How does it work?</vt:lpstr>
      <vt:lpstr>What does it mean?</vt:lpstr>
      <vt:lpstr>How many times has the president not won the popular vote?</vt:lpstr>
      <vt:lpstr>Electoral College: The why</vt:lpstr>
      <vt:lpstr>Electoral College: Summary</vt:lpstr>
      <vt:lpstr>Alternatives</vt:lpstr>
      <vt:lpstr>Even More Amendments</vt:lpstr>
      <vt:lpstr>The Big One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2019-11-19T00:54:43Z</dcterms:created>
  <dcterms:modified xsi:type="dcterms:W3CDTF">2019-11-19T23:24:37Z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