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  <p:sldId id="263" r:id="rId3"/>
    <p:sldId id="259" r:id="rId4"/>
    <p:sldId id="265" r:id="rId5"/>
    <p:sldId id="262" r:id="rId6"/>
    <p:sldId id="260" r:id="rId7"/>
    <p:sldId id="261" r:id="rId8"/>
    <p:sldId id="268" r:id="rId9"/>
    <p:sldId id="269" r:id="rId10"/>
    <p:sldId id="270" r:id="rId11"/>
    <p:sldId id="271" r:id="rId12"/>
    <p:sldId id="267" r:id="rId13"/>
    <p:sldId id="272" r:id="rId14"/>
    <p:sldId id="273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963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2A54C80-263E-416B-A8E0-580EDEADCBDC}" type="datetimeFigureOut">
              <a:rPr lang="en-US" smtClean="0"/>
              <a:t>9/25/2017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852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3663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4213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721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032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de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7493100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6798402" cy="101380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3" y="2180496"/>
            <a:ext cx="7352194" cy="367830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040935" y="1"/>
            <a:ext cx="4151065" cy="685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307388" y="614363"/>
            <a:ext cx="3476625" cy="601821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444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1795300" y="2769136"/>
            <a:ext cx="8763000" cy="112077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657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917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9/25/2017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829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982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355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092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56528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Social Reforms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594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Hull House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2800" dirty="0" smtClean="0"/>
              <a:t>Community center where neighborhood societies learn English, talk politics, medical services, nursery for children with working parents, etc.</a:t>
            </a:r>
          </a:p>
          <a:p>
            <a:pPr eaLnBrk="1" hangingPunct="1"/>
            <a:r>
              <a:rPr lang="en-US" altLang="en-US" sz="2800" dirty="0" smtClean="0"/>
              <a:t>Chicago</a:t>
            </a:r>
          </a:p>
        </p:txBody>
      </p:sp>
      <p:pic>
        <p:nvPicPr>
          <p:cNvPr id="24579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505201"/>
            <a:ext cx="4254500" cy="299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4011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Public Education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charset="0"/>
              <a:buChar char="n"/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1870</a:t>
            </a:r>
            <a:r>
              <a:rPr lang="en-US" sz="2800" dirty="0">
                <a:ea typeface="ＭＳ Ｐゴシック" charset="0"/>
                <a:cs typeface="ＭＳ Ｐゴシック" charset="0"/>
                <a:sym typeface="Wingdings"/>
              </a:rPr>
              <a:t> only 2% of </a:t>
            </a:r>
            <a:r>
              <a:rPr lang="en-US" sz="2800" dirty="0" smtClean="0">
                <a:ea typeface="ＭＳ Ｐゴシック" charset="0"/>
                <a:cs typeface="ＭＳ Ｐゴシック" charset="0"/>
                <a:sym typeface="Wingdings"/>
              </a:rPr>
              <a:t>all </a:t>
            </a:r>
            <a:r>
              <a:rPr lang="en-US" sz="2800" dirty="0">
                <a:ea typeface="ＭＳ Ｐゴシック" charset="0"/>
                <a:cs typeface="ＭＳ Ｐゴシック" charset="0"/>
                <a:sym typeface="Wingdings"/>
              </a:rPr>
              <a:t>17 </a:t>
            </a:r>
            <a:r>
              <a:rPr lang="en-US" sz="2800" dirty="0" smtClean="0">
                <a:ea typeface="ＭＳ Ｐゴシック" charset="0"/>
                <a:cs typeface="ＭＳ Ｐゴシック" charset="0"/>
                <a:sym typeface="Wingdings"/>
              </a:rPr>
              <a:t>year </a:t>
            </a:r>
            <a:r>
              <a:rPr lang="en-US" sz="2800" dirty="0">
                <a:ea typeface="ＭＳ Ｐゴシック" charset="0"/>
                <a:cs typeface="ＭＳ Ｐゴシック" charset="0"/>
                <a:sym typeface="Wingdings"/>
              </a:rPr>
              <a:t>olds </a:t>
            </a:r>
            <a:r>
              <a:rPr lang="en-US" sz="2800" dirty="0" smtClean="0">
                <a:ea typeface="ＭＳ Ｐゴシック" charset="0"/>
                <a:cs typeface="ＭＳ Ｐゴシック" charset="0"/>
                <a:sym typeface="Wingdings"/>
              </a:rPr>
              <a:t>graduated </a:t>
            </a:r>
            <a:r>
              <a:rPr lang="en-US" sz="2800" dirty="0">
                <a:ea typeface="ＭＳ Ｐゴシック" charset="0"/>
                <a:cs typeface="ＭＳ Ｐゴシック" charset="0"/>
                <a:sym typeface="Wingdings"/>
              </a:rPr>
              <a:t>HS</a:t>
            </a:r>
          </a:p>
          <a:p>
            <a:pPr lvl="1">
              <a:defRPr/>
            </a:pPr>
            <a:r>
              <a:rPr lang="en-US" sz="2400" dirty="0">
                <a:ea typeface="ＭＳ Ｐゴシック" charset="0"/>
                <a:cs typeface="ＭＳ Ｐゴシック" charset="0"/>
                <a:sym typeface="Wingdings"/>
              </a:rPr>
              <a:t>School </a:t>
            </a:r>
            <a:r>
              <a:rPr lang="en-US" sz="2400" dirty="0" smtClean="0">
                <a:ea typeface="ＭＳ Ｐゴシック" charset="0"/>
                <a:cs typeface="ＭＳ Ｐゴシック" charset="0"/>
                <a:sym typeface="Wingdings"/>
              </a:rPr>
              <a:t>year </a:t>
            </a:r>
            <a:r>
              <a:rPr lang="en-US" sz="2400" dirty="0">
                <a:ea typeface="ＭＳ Ｐゴシック" charset="0"/>
                <a:cs typeface="ＭＳ Ｐゴシック" charset="0"/>
                <a:sym typeface="Wingdings"/>
              </a:rPr>
              <a:t>was just a few months</a:t>
            </a:r>
          </a:p>
          <a:p>
            <a:pPr lvl="1">
              <a:defRPr/>
            </a:pPr>
            <a:r>
              <a:rPr lang="en-US" sz="2400" dirty="0">
                <a:ea typeface="ＭＳ Ｐゴシック" charset="0"/>
                <a:cs typeface="ＭＳ Ｐゴシック" charset="0"/>
                <a:sym typeface="Wingdings"/>
              </a:rPr>
              <a:t>Reformers wanted more </a:t>
            </a:r>
            <a:r>
              <a:rPr lang="en-US" sz="2400" dirty="0" smtClean="0">
                <a:ea typeface="ＭＳ Ｐゴシック" charset="0"/>
                <a:cs typeface="ＭＳ Ｐゴシック" charset="0"/>
                <a:sym typeface="Wingdings"/>
              </a:rPr>
              <a:t>education </a:t>
            </a:r>
            <a:r>
              <a:rPr lang="en-US" sz="2400" dirty="0">
                <a:ea typeface="ＭＳ Ｐゴシック" charset="0"/>
                <a:cs typeface="ＭＳ Ｐゴシック" charset="0"/>
                <a:sym typeface="Wingdings"/>
              </a:rPr>
              <a:t>to promote cleanliness, thrift, patriotism, hard work, etc.</a:t>
            </a:r>
            <a:endParaRPr lang="en-US" sz="2400" dirty="0">
              <a:ea typeface="ＭＳ Ｐゴシック" charset="0"/>
              <a:cs typeface="ＭＳ Ｐゴシック" charset="0"/>
            </a:endParaRPr>
          </a:p>
          <a:p>
            <a:pPr>
              <a:buFont typeface="Wingdings" charset="0"/>
              <a:buChar char="n"/>
              <a:defRPr/>
            </a:pPr>
            <a:r>
              <a:rPr lang="en-US" sz="2800" dirty="0">
                <a:ea typeface="ＭＳ Ｐゴシック" charset="0"/>
                <a:cs typeface="ＭＳ Ｐゴシック" charset="0"/>
              </a:rPr>
              <a:t>There is an increase in public education opportunities </a:t>
            </a:r>
          </a:p>
          <a:p>
            <a:pPr lvl="1">
              <a:defRPr/>
            </a:pPr>
            <a:r>
              <a:rPr lang="en-US" sz="2400" dirty="0">
                <a:ea typeface="ＭＳ Ｐゴシック" charset="0"/>
                <a:cs typeface="ＭＳ Ｐゴシック" charset="0"/>
              </a:rPr>
              <a:t>1880-1900 </a:t>
            </a:r>
            <a:r>
              <a:rPr lang="en-US" sz="2400" dirty="0">
                <a:ea typeface="ＭＳ Ｐゴシック" charset="0"/>
                <a:cs typeface="ＭＳ Ｐゴシック" charset="0"/>
                <a:sym typeface="Wingdings"/>
              </a:rPr>
              <a:t> 250 new colleges</a:t>
            </a:r>
          </a:p>
          <a:p>
            <a:pPr lvl="1">
              <a:defRPr/>
            </a:pPr>
            <a:r>
              <a:rPr lang="en-US" sz="2400" dirty="0">
                <a:ea typeface="ＭＳ Ｐゴシック" charset="0"/>
                <a:cs typeface="ＭＳ Ｐゴシック" charset="0"/>
                <a:sym typeface="Wingdings"/>
              </a:rPr>
              <a:t>More opportunities for women too</a:t>
            </a:r>
          </a:p>
          <a:p>
            <a:pPr lvl="1">
              <a:defRPr/>
            </a:pPr>
            <a:r>
              <a:rPr lang="en-US" sz="2400" dirty="0">
                <a:ea typeface="ＭＳ Ｐゴシック" charset="0"/>
                <a:cs typeface="ＭＳ Ｐゴシック" charset="0"/>
                <a:sym typeface="Wingdings"/>
              </a:rPr>
              <a:t>$$ unequally distributed between whites and minorities</a:t>
            </a:r>
            <a:r>
              <a:rPr lang="en-US" sz="2400" dirty="0" smtClean="0">
                <a:ea typeface="ＭＳ Ｐゴシック" charset="0"/>
                <a:cs typeface="ＭＳ Ｐゴシック" charset="0"/>
                <a:sym typeface="Wingdings"/>
              </a:rPr>
              <a:t>.</a:t>
            </a:r>
            <a:endParaRPr lang="en-US" sz="2400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5388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Darwinism v. Social Gospel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u="sng" dirty="0" smtClean="0"/>
              <a:t>Social Darwinism</a:t>
            </a:r>
            <a:r>
              <a:rPr lang="en-US" sz="2800" dirty="0" smtClean="0"/>
              <a:t>:  “Survival of the fittest.” Do whatever it takes to make money</a:t>
            </a:r>
          </a:p>
          <a:p>
            <a:r>
              <a:rPr lang="en-US" sz="2800" u="sng" dirty="0" smtClean="0"/>
              <a:t>Social Gospel</a:t>
            </a:r>
            <a:r>
              <a:rPr lang="en-US" sz="2800" dirty="0" smtClean="0"/>
              <a:t>: Good Christians have a responsibility to care for the poor</a:t>
            </a:r>
          </a:p>
          <a:p>
            <a:pPr lvl="1"/>
            <a:r>
              <a:rPr lang="en-US" sz="2600" dirty="0" smtClean="0"/>
              <a:t>Religious movement to help the poor</a:t>
            </a:r>
          </a:p>
          <a:p>
            <a:r>
              <a:rPr lang="en-US" sz="2800" u="sng" dirty="0" smtClean="0"/>
              <a:t>Gospel of Wealth</a:t>
            </a:r>
            <a:r>
              <a:rPr lang="en-US" sz="2800" dirty="0" smtClean="0"/>
              <a:t>: </a:t>
            </a:r>
            <a:r>
              <a:rPr lang="en-US" sz="2800" dirty="0" smtClean="0"/>
              <a:t>Speech by Carnegie encouraging the wealthy to give money back to society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27365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Darwinism v. Social Gospel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Using the Venn diagram on your note sheet, answer multiple choice questions 1-6 and then complete the free response question following them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3082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 paragraphs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Contextualization: Background information that sets the stage for the rest of your essay</a:t>
            </a:r>
          </a:p>
          <a:p>
            <a:r>
              <a:rPr lang="en-US" sz="3200" dirty="0" smtClean="0"/>
              <a:t>Counterclaim:  A stance in response to the prompt that is not yours</a:t>
            </a:r>
          </a:p>
          <a:p>
            <a:r>
              <a:rPr lang="en-US" sz="3200" dirty="0" smtClean="0"/>
              <a:t>Claim:  Your main argument and </a:t>
            </a:r>
            <a:r>
              <a:rPr lang="en-US" sz="3200" dirty="0" err="1" smtClean="0"/>
              <a:t>subclaims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0665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a Progressive? (Review)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sz="2800" u="sng" dirty="0"/>
              <a:t>People pushing for reform</a:t>
            </a:r>
            <a:r>
              <a:rPr lang="en-US" sz="2800" dirty="0"/>
              <a:t> dealt with problems caused by industrialization and immigration</a:t>
            </a:r>
            <a:r>
              <a:rPr lang="en-US" sz="2800" dirty="0" smtClean="0"/>
              <a:t>.</a:t>
            </a:r>
            <a:endParaRPr lang="en-US" sz="2800" u="sng" dirty="0" smtClean="0"/>
          </a:p>
          <a:p>
            <a:pPr fontAlgn="base"/>
            <a:r>
              <a:rPr lang="en-US" sz="2800" dirty="0" smtClean="0"/>
              <a:t>Focused </a:t>
            </a:r>
            <a:r>
              <a:rPr lang="en-US" sz="2800" dirty="0"/>
              <a:t>on solving crime and political corruption within America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4396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were the progressives?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u="sng" dirty="0" smtClean="0"/>
              <a:t>Muckrakers</a:t>
            </a:r>
          </a:p>
          <a:p>
            <a:pPr lvl="1" fontAlgn="base"/>
            <a:r>
              <a:rPr lang="en-US" sz="2800" dirty="0"/>
              <a:t>Journalists/writers who uncover abuse and corruption in a </a:t>
            </a:r>
            <a:r>
              <a:rPr lang="en-US" sz="2800" dirty="0" smtClean="0"/>
              <a:t>society</a:t>
            </a:r>
          </a:p>
          <a:p>
            <a:pPr lvl="2" fontAlgn="base"/>
            <a:r>
              <a:rPr lang="en-US" sz="2600" dirty="0" smtClean="0"/>
              <a:t>Ex. Upton Sinclair</a:t>
            </a:r>
            <a:endParaRPr lang="en-US" sz="2600" dirty="0"/>
          </a:p>
          <a:p>
            <a:pPr lvl="1" fontAlgn="base"/>
            <a:r>
              <a:rPr lang="en-US" sz="2800" dirty="0" smtClean="0"/>
              <a:t>Analogy </a:t>
            </a:r>
            <a:r>
              <a:rPr lang="en-US" sz="2800" dirty="0"/>
              <a:t>– raking up the dirt and filth, or muck, on the ground</a:t>
            </a:r>
            <a:r>
              <a:rPr lang="en-US" sz="2800" dirty="0" smtClean="0"/>
              <a:t>. “Getting the dirt on society”</a:t>
            </a:r>
            <a:endParaRPr lang="en-US" sz="2800" dirty="0"/>
          </a:p>
          <a:p>
            <a:pPr lvl="1" fontAlgn="base"/>
            <a:r>
              <a:rPr lang="en-US" sz="2800" dirty="0" smtClean="0"/>
              <a:t>Nicknamed </a:t>
            </a:r>
            <a:r>
              <a:rPr lang="en-US" sz="2800" dirty="0"/>
              <a:t>by President Teddy </a:t>
            </a:r>
            <a:r>
              <a:rPr lang="en-US" sz="2800" dirty="0" smtClean="0"/>
              <a:t>Roosevelt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13595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Jacob </a:t>
            </a:r>
            <a:r>
              <a:rPr lang="en-US" dirty="0" smtClean="0"/>
              <a:t>Riis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How is Jacob Riis an example of a muckraker?</a:t>
            </a:r>
          </a:p>
          <a:p>
            <a:r>
              <a:rPr lang="en-US" sz="2800" u="sng" dirty="0" smtClean="0"/>
              <a:t>How </a:t>
            </a:r>
            <a:r>
              <a:rPr lang="en-US" sz="2800" u="sng" dirty="0" smtClean="0"/>
              <a:t>the Other Half Lives</a:t>
            </a:r>
            <a:r>
              <a:rPr lang="en-US" sz="2800" dirty="0" smtClean="0"/>
              <a:t>: A book of photographs and descriptions that exposed the poor conditions of immigrants and people living in poverty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51111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Picture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As you look at the following pictures, answer these question on your note sheet:</a:t>
            </a:r>
          </a:p>
          <a:p>
            <a:r>
              <a:rPr lang="en-US" sz="2400" dirty="0" smtClean="0"/>
              <a:t>What </a:t>
            </a:r>
            <a:r>
              <a:rPr lang="en-US" sz="2400" dirty="0"/>
              <a:t>do you see in these pictures? </a:t>
            </a:r>
            <a:endParaRPr lang="en-US" sz="2400" dirty="0" smtClean="0"/>
          </a:p>
          <a:p>
            <a:r>
              <a:rPr lang="en-US" sz="2400" dirty="0" smtClean="0"/>
              <a:t>Do </a:t>
            </a:r>
            <a:r>
              <a:rPr lang="en-US" sz="2400" dirty="0"/>
              <a:t>you think these photographs are trustworthy accounts of what </a:t>
            </a:r>
            <a:r>
              <a:rPr lang="en-US" sz="2400" dirty="0" smtClean="0"/>
              <a:t>life was </a:t>
            </a:r>
            <a:r>
              <a:rPr lang="en-US" sz="2400" dirty="0"/>
              <a:t>like in American cities during the Industrial era? Why or why not</a:t>
            </a:r>
            <a:r>
              <a:rPr lang="en-US" sz="2400" dirty="0" smtClean="0"/>
              <a:t>?</a:t>
            </a:r>
          </a:p>
          <a:p>
            <a:r>
              <a:rPr lang="en-US" sz="2400" dirty="0" smtClean="0"/>
              <a:t>How does what you know about Riis change the way you view the first documents that we read?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39576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2510"/>
            <a:ext cx="11029616" cy="879933"/>
          </a:xfrm>
        </p:spPr>
        <p:txBody>
          <a:bodyPr/>
          <a:lstStyle/>
          <a:p>
            <a:pPr algn="ctr"/>
            <a:r>
              <a:rPr lang="en-US" dirty="0" smtClean="0"/>
              <a:t>Street Arabs in Sleeping Quarters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Image result for street arabs in sleeping quart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351" y="1580061"/>
            <a:ext cx="6362700" cy="523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920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39781"/>
            <a:ext cx="5746326" cy="1320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 Growler Gang in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Image result for a growler gang in sess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6875" y="55782"/>
            <a:ext cx="5445125" cy="6802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607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Jane Addams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581193" y="2180496"/>
            <a:ext cx="6801230" cy="367830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400" dirty="0" smtClean="0"/>
              <a:t>Founded Chicago</a:t>
            </a:r>
            <a:r>
              <a:rPr lang="ja-JP" altLang="en-US" sz="2400" dirty="0" smtClean="0"/>
              <a:t>’</a:t>
            </a:r>
            <a:r>
              <a:rPr lang="en-US" altLang="ja-JP" sz="2400" dirty="0" smtClean="0"/>
              <a:t>s Hull House</a:t>
            </a:r>
          </a:p>
          <a:p>
            <a:pPr eaLnBrk="1" hangingPunct="1"/>
            <a:r>
              <a:rPr lang="en-US" altLang="en-US" sz="2400" dirty="0" smtClean="0"/>
              <a:t>One of the most influential members of the movement</a:t>
            </a:r>
          </a:p>
          <a:p>
            <a:pPr eaLnBrk="1" hangingPunct="1"/>
            <a:r>
              <a:rPr lang="en-US" altLang="en-US" sz="2400" dirty="0" smtClean="0"/>
              <a:t>Won the Nobel Peace Prize for her advocacy of racial justice, quality of life issues, infant mortality, and better care for the aged</a:t>
            </a:r>
          </a:p>
        </p:txBody>
      </p:sp>
      <p:pic>
        <p:nvPicPr>
          <p:cNvPr id="2253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4686" y="1267097"/>
            <a:ext cx="3883858" cy="526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310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1864" y="3581400"/>
            <a:ext cx="3724275" cy="298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Settlement Houses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G</a:t>
            </a:r>
            <a:r>
              <a:rPr lang="en-US" sz="2400" dirty="0" smtClean="0"/>
              <a:t>oal </a:t>
            </a:r>
            <a:r>
              <a:rPr lang="en-US" sz="2400" dirty="0"/>
              <a:t>of getting the rich and poor in society to live more closely together in an interdependent community</a:t>
            </a:r>
            <a:endParaRPr lang="en-US" altLang="en-US" sz="3200" dirty="0" smtClean="0"/>
          </a:p>
          <a:p>
            <a:pPr eaLnBrk="1" hangingPunct="1"/>
            <a:r>
              <a:rPr lang="en-US" altLang="en-US" sz="2400" dirty="0" smtClean="0"/>
              <a:t>Community centers in slum neighborhoods that provided assistance to people in the area</a:t>
            </a:r>
          </a:p>
          <a:p>
            <a:pPr eaLnBrk="1" hangingPunct="1"/>
            <a:r>
              <a:rPr lang="en-US" altLang="en-US" sz="2400" dirty="0" smtClean="0"/>
              <a:t>Over 400 settlement houses</a:t>
            </a:r>
          </a:p>
          <a:p>
            <a:pPr lvl="1" eaLnBrk="1" hangingPunct="1"/>
            <a:r>
              <a:rPr lang="en-US" altLang="en-US" sz="2400" dirty="0" smtClean="0"/>
              <a:t>Provided educational, cultural, and social services</a:t>
            </a:r>
          </a:p>
          <a:p>
            <a:pPr lvl="1" eaLnBrk="1" hangingPunct="1"/>
            <a:r>
              <a:rPr lang="en-US" altLang="en-US" sz="2400" dirty="0" smtClean="0"/>
              <a:t>Visiting nurses</a:t>
            </a:r>
          </a:p>
          <a:p>
            <a:pPr lvl="1" eaLnBrk="1" hangingPunct="1"/>
            <a:r>
              <a:rPr lang="en-US" altLang="en-US" sz="2400" dirty="0" smtClean="0"/>
              <a:t>YMCA</a:t>
            </a:r>
          </a:p>
        </p:txBody>
      </p:sp>
    </p:spTree>
    <p:extLst>
      <p:ext uri="{BB962C8B-B14F-4D97-AF65-F5344CB8AC3E}">
        <p14:creationId xmlns:p14="http://schemas.microsoft.com/office/powerpoint/2010/main" val="2041717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CD276243-B1F3-4161-8233-679F38F1EFEC}" vid="{B803E99D-AB8C-44F8-99BF-7B56B89D5AC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Boxy Teal</Template>
  <TotalTime>1622</TotalTime>
  <Words>495</Words>
  <Application>Microsoft Office PowerPoint</Application>
  <PresentationFormat>Widescreen</PresentationFormat>
  <Paragraphs>53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ＭＳ Ｐゴシック</vt:lpstr>
      <vt:lpstr>Gill Sans MT</vt:lpstr>
      <vt:lpstr>HGｺﾞｼｯｸE</vt:lpstr>
      <vt:lpstr>Wingdings</vt:lpstr>
      <vt:lpstr>Wingdings 2</vt:lpstr>
      <vt:lpstr>Dividend</vt:lpstr>
      <vt:lpstr>Social Reforms</vt:lpstr>
      <vt:lpstr>What’s a Progressive? (Review)</vt:lpstr>
      <vt:lpstr>Who were the progressives?</vt:lpstr>
      <vt:lpstr>Example: Jacob Riis</vt:lpstr>
      <vt:lpstr>Picture Analysis</vt:lpstr>
      <vt:lpstr>Street Arabs in Sleeping Quarters</vt:lpstr>
      <vt:lpstr> A Growler Gang in Session</vt:lpstr>
      <vt:lpstr>Jane Addams</vt:lpstr>
      <vt:lpstr>Settlement Houses</vt:lpstr>
      <vt:lpstr>Hull House</vt:lpstr>
      <vt:lpstr>Public Education</vt:lpstr>
      <vt:lpstr>Social Darwinism v. Social Gospel</vt:lpstr>
      <vt:lpstr>Social Darwinism v. Social Gospel</vt:lpstr>
      <vt:lpstr>Intro paragraphs</vt:lpstr>
    </vt:vector>
  </TitlesOfParts>
  <Company>ASD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Reforms</dc:title>
  <dc:creator>MATTHEW BIRD</dc:creator>
  <cp:lastModifiedBy>MATTHEW BIRD</cp:lastModifiedBy>
  <cp:revision>12</cp:revision>
  <dcterms:created xsi:type="dcterms:W3CDTF">2016-10-04T15:32:32Z</dcterms:created>
  <dcterms:modified xsi:type="dcterms:W3CDTF">2017-09-25T21:10:11Z</dcterms:modified>
</cp:coreProperties>
</file>