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3" r:id="rId3"/>
    <p:sldId id="259" r:id="rId4"/>
    <p:sldId id="265" r:id="rId5"/>
    <p:sldId id="262" r:id="rId6"/>
    <p:sldId id="260" r:id="rId7"/>
    <p:sldId id="261" r:id="rId8"/>
    <p:sldId id="268" r:id="rId9"/>
    <p:sldId id="269" r:id="rId10"/>
    <p:sldId id="270" r:id="rId11"/>
    <p:sldId id="271" r:id="rId12"/>
    <p:sldId id="267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6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5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6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21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2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7493100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6798402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7352194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40935" y="1"/>
            <a:ext cx="4151065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07388" y="614363"/>
            <a:ext cx="3476625" cy="6018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4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795300" y="2769136"/>
            <a:ext cx="8763000" cy="11207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1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2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8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652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Reforms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Hull House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Community center where neighborhood societies learn English, talk politics, medical services, nursery for children with working parents, etc.</a:t>
            </a:r>
          </a:p>
          <a:p>
            <a:pPr eaLnBrk="1" hangingPunct="1"/>
            <a:r>
              <a:rPr lang="en-US" altLang="en-US" sz="2800" dirty="0" smtClean="0"/>
              <a:t>Chicago</a:t>
            </a:r>
          </a:p>
        </p:txBody>
      </p:sp>
      <p:pic>
        <p:nvPicPr>
          <p:cNvPr id="2457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05201"/>
            <a:ext cx="42545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0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Public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Char char="n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1870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 only 2% of </a:t>
            </a:r>
            <a:r>
              <a:rPr lang="en-US" sz="2800" dirty="0" smtClean="0">
                <a:ea typeface="ＭＳ Ｐゴシック" charset="0"/>
                <a:cs typeface="ＭＳ Ｐゴシック" charset="0"/>
                <a:sym typeface="Wingdings"/>
              </a:rPr>
              <a:t>all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17 </a:t>
            </a:r>
            <a:r>
              <a:rPr lang="en-US" sz="2800" dirty="0" smtClean="0">
                <a:ea typeface="ＭＳ Ｐゴシック" charset="0"/>
                <a:cs typeface="ＭＳ Ｐゴシック" charset="0"/>
                <a:sym typeface="Wingdings"/>
              </a:rPr>
              <a:t>year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olds </a:t>
            </a:r>
            <a:r>
              <a:rPr lang="en-US" sz="2800" dirty="0" smtClean="0">
                <a:ea typeface="ＭＳ Ｐゴシック" charset="0"/>
                <a:cs typeface="ＭＳ Ｐゴシック" charset="0"/>
                <a:sym typeface="Wingdings"/>
              </a:rPr>
              <a:t>graduated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HS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School 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Wingdings"/>
              </a:rPr>
              <a:t>year </a:t>
            </a: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was just a few months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Reformers wanted more 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Wingdings"/>
              </a:rPr>
              <a:t>education </a:t>
            </a: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to promote cleanliness, thrift, patriotism, hard work, etc.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There is an increase in public education opportunities 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1880-1900 </a:t>
            </a: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 250 new colleges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More opportunities for women too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$$ unequally distributed between whites and minorities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Wingdings"/>
              </a:rPr>
              <a:t>.</a:t>
            </a: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3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 v. Social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Social Darwinism</a:t>
            </a:r>
            <a:r>
              <a:rPr lang="en-US" sz="2800" dirty="0" smtClean="0"/>
              <a:t>:  “Survival of the fittest.” Do whatever it takes to make money</a:t>
            </a:r>
          </a:p>
          <a:p>
            <a:r>
              <a:rPr lang="en-US" sz="2800" u="sng" dirty="0" smtClean="0"/>
              <a:t>Social Gospel</a:t>
            </a:r>
            <a:r>
              <a:rPr lang="en-US" sz="2800" dirty="0" smtClean="0"/>
              <a:t>: Good Christians have a responsibility to care for the poor</a:t>
            </a:r>
          </a:p>
          <a:p>
            <a:pPr lvl="1"/>
            <a:r>
              <a:rPr lang="en-US" sz="2600" dirty="0" smtClean="0"/>
              <a:t>Religious movement to help the poor</a:t>
            </a:r>
          </a:p>
          <a:p>
            <a:r>
              <a:rPr lang="en-US" sz="2800" u="sng" dirty="0" smtClean="0"/>
              <a:t>Gospel of Wealth</a:t>
            </a:r>
            <a:r>
              <a:rPr lang="en-US" sz="2800" dirty="0" smtClean="0"/>
              <a:t>: Speech by Carnegie encouraging the wealthy to give money back to society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3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Darwinism v. Social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Using the Venn diagram on your note sheet, answer multiple choice questions 1-6 and then complete the free response question following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08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prep!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your bright pink Evidence File. Go back through your notes and find examples you can use for each question. USE AS MANY SPECIFIC DETAILS AS YOU CAN FIND!!!!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Start writing a short answer response for each question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592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Progressive?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u="sng" dirty="0"/>
              <a:t>People pushing for reform</a:t>
            </a:r>
            <a:r>
              <a:rPr lang="en-US" sz="2800" dirty="0"/>
              <a:t> dealt with problems caused by industrialization and immigration</a:t>
            </a:r>
            <a:r>
              <a:rPr lang="en-US" sz="2800" dirty="0" smtClean="0"/>
              <a:t>.</a:t>
            </a:r>
            <a:endParaRPr lang="en-US" sz="2800" u="sng" dirty="0" smtClean="0"/>
          </a:p>
          <a:p>
            <a:pPr fontAlgn="base"/>
            <a:r>
              <a:rPr lang="en-US" sz="2800" dirty="0" smtClean="0"/>
              <a:t>Focused </a:t>
            </a:r>
            <a:r>
              <a:rPr lang="en-US" sz="2800" dirty="0"/>
              <a:t>on solving crime and political corruption within America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39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progressives?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Muckrakers</a:t>
            </a:r>
          </a:p>
          <a:p>
            <a:pPr lvl="1" fontAlgn="base"/>
            <a:r>
              <a:rPr lang="en-US" sz="2800" dirty="0"/>
              <a:t>Journalists/writers who uncover abuse and corruption in a </a:t>
            </a:r>
            <a:r>
              <a:rPr lang="en-US" sz="2800" dirty="0" smtClean="0"/>
              <a:t>society</a:t>
            </a:r>
          </a:p>
          <a:p>
            <a:pPr lvl="2" fontAlgn="base"/>
            <a:r>
              <a:rPr lang="en-US" sz="2600" dirty="0" smtClean="0"/>
              <a:t>Ex. Upton Sinclair</a:t>
            </a:r>
            <a:endParaRPr lang="en-US" sz="2600" dirty="0"/>
          </a:p>
          <a:p>
            <a:pPr lvl="1" fontAlgn="base"/>
            <a:r>
              <a:rPr lang="en-US" sz="2800" dirty="0" smtClean="0"/>
              <a:t>Analogy </a:t>
            </a:r>
            <a:r>
              <a:rPr lang="en-US" sz="2800" dirty="0"/>
              <a:t>– raking up the dirt and filth, or muck, on the ground</a:t>
            </a:r>
            <a:r>
              <a:rPr lang="en-US" sz="2800" dirty="0" smtClean="0"/>
              <a:t>. “Getting the dirt on society”</a:t>
            </a:r>
            <a:endParaRPr lang="en-US" sz="2800" dirty="0"/>
          </a:p>
          <a:p>
            <a:pPr lvl="1" fontAlgn="base"/>
            <a:r>
              <a:rPr lang="en-US" sz="2800" dirty="0" smtClean="0"/>
              <a:t>Nicknamed </a:t>
            </a:r>
            <a:r>
              <a:rPr lang="en-US" sz="2800" dirty="0"/>
              <a:t>by President Teddy </a:t>
            </a:r>
            <a:r>
              <a:rPr lang="en-US" sz="2800" dirty="0" smtClean="0"/>
              <a:t>Roosevelt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35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Jacob Riis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is Jacob Riis an example of a muckraker?</a:t>
            </a:r>
          </a:p>
          <a:p>
            <a:r>
              <a:rPr lang="en-US" sz="2800" u="sng" dirty="0" smtClean="0"/>
              <a:t>How the Other Half Lives</a:t>
            </a:r>
            <a:r>
              <a:rPr lang="en-US" sz="2800" dirty="0" smtClean="0"/>
              <a:t>: A book of photographs and descriptions that exposed the poor conditions of immigrants and people living in poverty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11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 you look at the following pictures, answer these question on your note sheet: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do you see in these pictures? </a:t>
            </a:r>
            <a:endParaRPr lang="en-US" sz="2400" dirty="0" smtClean="0"/>
          </a:p>
          <a:p>
            <a:r>
              <a:rPr lang="en-US" sz="2400" dirty="0" smtClean="0"/>
              <a:t>Do </a:t>
            </a:r>
            <a:r>
              <a:rPr lang="en-US" sz="2400" dirty="0"/>
              <a:t>you think these photographs are trustworthy accounts of what </a:t>
            </a:r>
            <a:r>
              <a:rPr lang="en-US" sz="2400" dirty="0" smtClean="0"/>
              <a:t>life was </a:t>
            </a:r>
            <a:r>
              <a:rPr lang="en-US" sz="2400" dirty="0"/>
              <a:t>like in American cities during the Industrial era? Why or why not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How does what you know about Riis change the way you view the first documents that we read?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5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2510"/>
            <a:ext cx="11029616" cy="879933"/>
          </a:xfrm>
        </p:spPr>
        <p:txBody>
          <a:bodyPr/>
          <a:lstStyle/>
          <a:p>
            <a:pPr algn="ctr"/>
            <a:r>
              <a:rPr lang="en-US" dirty="0" smtClean="0"/>
              <a:t>Street Arabs in Sleeping Quarters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treet arabs in sleeping quar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351" y="1580061"/>
            <a:ext cx="63627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2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9781"/>
            <a:ext cx="5746326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Growler Gang in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a growler gang in 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55782"/>
            <a:ext cx="5445125" cy="680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0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Jane Addams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81193" y="2180496"/>
            <a:ext cx="6801230" cy="367830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Founded Chicago</a:t>
            </a:r>
            <a:r>
              <a:rPr lang="ja-JP" altLang="en-US" sz="2400" dirty="0" smtClean="0"/>
              <a:t>’</a:t>
            </a:r>
            <a:r>
              <a:rPr lang="en-US" altLang="ja-JP" sz="2400" dirty="0" smtClean="0"/>
              <a:t>s Hull House</a:t>
            </a:r>
          </a:p>
          <a:p>
            <a:pPr eaLnBrk="1" hangingPunct="1"/>
            <a:r>
              <a:rPr lang="en-US" altLang="en-US" sz="2400" dirty="0" smtClean="0"/>
              <a:t>One of the most influential members of the movement</a:t>
            </a:r>
          </a:p>
          <a:p>
            <a:pPr eaLnBrk="1" hangingPunct="1"/>
            <a:r>
              <a:rPr lang="en-US" altLang="en-US" sz="2400" dirty="0" smtClean="0"/>
              <a:t>Won the Nobel Peace Prize for her advocacy of racial justice, quality of life issues, infant mortality, and better care for the aged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686" y="1267097"/>
            <a:ext cx="3883858" cy="52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1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64" y="3581400"/>
            <a:ext cx="3724275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Settlement Houses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oal </a:t>
            </a:r>
            <a:r>
              <a:rPr lang="en-US" sz="2400" dirty="0"/>
              <a:t>of getting the rich and poor in society to live more closely together in an interdependent community</a:t>
            </a:r>
            <a:endParaRPr lang="en-US" altLang="en-US" sz="3200" dirty="0" smtClean="0"/>
          </a:p>
          <a:p>
            <a:pPr eaLnBrk="1" hangingPunct="1"/>
            <a:r>
              <a:rPr lang="en-US" altLang="en-US" sz="2400" dirty="0" smtClean="0"/>
              <a:t>Community centers in slum neighborhoods that provided assistance to people in the area</a:t>
            </a:r>
          </a:p>
          <a:p>
            <a:pPr eaLnBrk="1" hangingPunct="1"/>
            <a:r>
              <a:rPr lang="en-US" altLang="en-US" sz="2400" dirty="0" smtClean="0"/>
              <a:t>Over 400 settlement houses</a:t>
            </a:r>
          </a:p>
          <a:p>
            <a:pPr lvl="1" eaLnBrk="1" hangingPunct="1"/>
            <a:r>
              <a:rPr lang="en-US" altLang="en-US" sz="2400" dirty="0" smtClean="0"/>
              <a:t>Provided educational, cultural, and social services</a:t>
            </a:r>
          </a:p>
          <a:p>
            <a:pPr lvl="1" eaLnBrk="1" hangingPunct="1"/>
            <a:r>
              <a:rPr lang="en-US" altLang="en-US" sz="2400" dirty="0" smtClean="0"/>
              <a:t>Visiting nurses</a:t>
            </a:r>
          </a:p>
          <a:p>
            <a:pPr lvl="1" eaLnBrk="1" hangingPunct="1"/>
            <a:r>
              <a:rPr lang="en-US" altLang="en-US" sz="2400" dirty="0" smtClean="0"/>
              <a:t>YMCA</a:t>
            </a:r>
          </a:p>
        </p:txBody>
      </p:sp>
    </p:spTree>
    <p:extLst>
      <p:ext uri="{BB962C8B-B14F-4D97-AF65-F5344CB8AC3E}">
        <p14:creationId xmlns:p14="http://schemas.microsoft.com/office/powerpoint/2010/main" val="20417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D276243-B1F3-4161-8233-679F38F1EFEC}" vid="{B803E99D-AB8C-44F8-99BF-7B56B89D5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Boxy Teal</Template>
  <TotalTime>1633</TotalTime>
  <Words>503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Gill Sans MT</vt:lpstr>
      <vt:lpstr>HGｺﾞｼｯｸE</vt:lpstr>
      <vt:lpstr>Wingdings</vt:lpstr>
      <vt:lpstr>Wingdings 2</vt:lpstr>
      <vt:lpstr>Dividend</vt:lpstr>
      <vt:lpstr>Social Reforms</vt:lpstr>
      <vt:lpstr>What’s a Progressive? (Review)</vt:lpstr>
      <vt:lpstr>Who were the progressives?</vt:lpstr>
      <vt:lpstr>Example: Jacob Riis</vt:lpstr>
      <vt:lpstr>Picture Analysis</vt:lpstr>
      <vt:lpstr>Street Arabs in Sleeping Quarters</vt:lpstr>
      <vt:lpstr> A Growler Gang in Session</vt:lpstr>
      <vt:lpstr>Jane Addams</vt:lpstr>
      <vt:lpstr>Settlement Houses</vt:lpstr>
      <vt:lpstr>Hull House</vt:lpstr>
      <vt:lpstr>Public Education</vt:lpstr>
      <vt:lpstr>Social Darwinism v. Social Gospel</vt:lpstr>
      <vt:lpstr>Social Darwinism v. Social Gospel</vt:lpstr>
      <vt:lpstr>Test prep!</vt:lpstr>
    </vt:vector>
  </TitlesOfParts>
  <Company>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Reforms</dc:title>
  <dc:creator>MATTHEW BIRD</dc:creator>
  <cp:lastModifiedBy>MATTHEW BIRD</cp:lastModifiedBy>
  <cp:revision>14</cp:revision>
  <dcterms:created xsi:type="dcterms:W3CDTF">2016-10-04T15:32:32Z</dcterms:created>
  <dcterms:modified xsi:type="dcterms:W3CDTF">2018-09-17T16:40:32Z</dcterms:modified>
</cp:coreProperties>
</file>