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3" r:id="rId5"/>
    <p:sldId id="267" r:id="rId6"/>
    <p:sldId id="266" r:id="rId7"/>
    <p:sldId id="265" r:id="rId8"/>
    <p:sldId id="264" r:id="rId9"/>
    <p:sldId id="268" r:id="rId10"/>
    <p:sldId id="271" r:id="rId11"/>
    <p:sldId id="275" r:id="rId12"/>
    <p:sldId id="276" r:id="rId13"/>
    <p:sldId id="269" r:id="rId14"/>
    <p:sldId id="270" r:id="rId15"/>
    <p:sldId id="272" r:id="rId16"/>
    <p:sldId id="273" r:id="rId17"/>
    <p:sldId id="274" r:id="rId18"/>
    <p:sldId id="260" r:id="rId19"/>
    <p:sldId id="261" r:id="rId20"/>
    <p:sldId id="26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79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93EBDB-3B8D-490B-B294-C680956621EA}" type="datetimeFigureOut">
              <a:rPr lang="en-US" smtClean="0"/>
              <a:t>11/26/2019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760A8BA-DCF7-417E-ADCA-FEA16A166E6E}" type="slidenum">
              <a:rPr lang="en-US" smtClean="0"/>
              <a:t>‹#›</a:t>
            </a:fld>
            <a:endParaRPr lang="en-US"/>
          </a:p>
        </p:txBody>
      </p:sp>
    </p:spTree>
    <p:extLst>
      <p:ext uri="{BB962C8B-B14F-4D97-AF65-F5344CB8AC3E}">
        <p14:creationId xmlns:p14="http://schemas.microsoft.com/office/powerpoint/2010/main" val="142991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D93EBDB-3B8D-490B-B294-C680956621EA}"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2206102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458428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253547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w/ Sideba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12BB1C-1769-4302-B5F5-0CA2564BC894}" type="datetimeFigureOut">
              <a:rPr lang="en-US" smtClean="0"/>
              <a:t>11/26/2019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83420DC-E99F-4AFE-853F-A575B26A0BC2}" type="slidenum">
              <a:rPr lang="en-US" smtClean="0"/>
              <a:t>‹#›</a:t>
            </a:fld>
            <a:endParaRPr lang="en-US"/>
          </a:p>
        </p:txBody>
      </p:sp>
      <p:pic>
        <p:nvPicPr>
          <p:cNvPr id="10" name="Picture 9"/>
          <p:cNvPicPr>
            <a:picLocks noChangeAspect="1"/>
          </p:cNvPicPr>
          <p:nvPr userDrawn="1"/>
        </p:nvPicPr>
        <p:blipFill>
          <a:blip r:embed="rId2"/>
          <a:stretch>
            <a:fillRect/>
          </a:stretch>
        </p:blipFill>
        <p:spPr>
          <a:xfrm>
            <a:off x="7753727" y="0"/>
            <a:ext cx="4438273" cy="6858594"/>
          </a:xfrm>
          <a:prstGeom prst="rect">
            <a:avLst/>
          </a:prstGeom>
        </p:spPr>
      </p:pic>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3"/>
          </p:nvPr>
        </p:nvSpPr>
        <p:spPr>
          <a:xfrm>
            <a:off x="8172450" y="819150"/>
            <a:ext cx="3752850" cy="53721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
          <p:cNvSpPr>
            <a:spLocks noGrp="1"/>
          </p:cNvSpPr>
          <p:nvPr>
            <p:ph type="title"/>
          </p:nvPr>
        </p:nvSpPr>
        <p:spPr>
          <a:xfrm>
            <a:off x="809625" y="514350"/>
            <a:ext cx="6191250" cy="609600"/>
          </a:xfrm>
        </p:spPr>
        <p:txBody>
          <a:bodyPr/>
          <a:lstStyle/>
          <a:p>
            <a:r>
              <a:rPr lang="en-US" smtClean="0"/>
              <a:t>Click to edit Master title style</a:t>
            </a:r>
            <a:endParaRPr lang="en-US"/>
          </a:p>
        </p:txBody>
      </p:sp>
      <p:sp>
        <p:nvSpPr>
          <p:cNvPr id="14" name="Content Placeholder 13"/>
          <p:cNvSpPr>
            <a:spLocks noGrp="1"/>
          </p:cNvSpPr>
          <p:nvPr>
            <p:ph sz="quarter" idx="14"/>
          </p:nvPr>
        </p:nvSpPr>
        <p:spPr>
          <a:xfrm>
            <a:off x="304800" y="1276350"/>
            <a:ext cx="7200900" cy="47053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26473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enter Text">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12BB1C-1769-4302-B5F5-0CA2564BC894}" type="datetimeFigureOut">
              <a:rPr lang="en-US" smtClean="0"/>
              <a:t>11/26/2019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83420DC-E99F-4AFE-853F-A575B26A0BC2}" type="slidenum">
              <a:rPr lang="en-US" smtClean="0"/>
              <a:t>‹#›</a:t>
            </a:fld>
            <a:endParaRPr lang="en-US"/>
          </a:p>
        </p:txBody>
      </p:sp>
      <p:sp>
        <p:nvSpPr>
          <p:cNvPr id="3" name="Text Placeholder 2"/>
          <p:cNvSpPr>
            <a:spLocks noGrp="1"/>
          </p:cNvSpPr>
          <p:nvPr>
            <p:ph type="body" sz="quarter" idx="13"/>
          </p:nvPr>
        </p:nvSpPr>
        <p:spPr>
          <a:xfrm>
            <a:off x="1445433" y="2602181"/>
            <a:ext cx="9297987" cy="1222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6575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5770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93EBDB-3B8D-490B-B294-C680956621EA}"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6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93EBDB-3B8D-490B-B294-C680956621EA}"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168471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93EBDB-3B8D-490B-B294-C680956621EA}" type="datetimeFigureOut">
              <a:rPr lang="en-US" smtClean="0"/>
              <a:t>11/26/2019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231815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93EBDB-3B8D-490B-B294-C680956621EA}" type="datetimeFigureOut">
              <a:rPr lang="en-US" smtClean="0"/>
              <a:t>11/26/2019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104583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93EBDB-3B8D-490B-B294-C680956621EA}" type="datetimeFigureOut">
              <a:rPr lang="en-US" smtClean="0"/>
              <a:t>11/26/2019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111564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93EBDB-3B8D-490B-B294-C680956621EA}" type="datetimeFigureOut">
              <a:rPr lang="en-US" smtClean="0"/>
              <a:t>11/26/2019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760A8BA-DCF7-417E-ADCA-FEA16A166E6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08000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Deal Efficacy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9956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Fireside Chats</a:t>
            </a:r>
            <a:endParaRPr lang="en-US" dirty="0"/>
          </a:p>
        </p:txBody>
      </p:sp>
      <p:sp>
        <p:nvSpPr>
          <p:cNvPr id="3" name="Content Placeholder 2"/>
          <p:cNvSpPr>
            <a:spLocks noGrp="1"/>
          </p:cNvSpPr>
          <p:nvPr>
            <p:ph idx="1"/>
          </p:nvPr>
        </p:nvSpPr>
        <p:spPr/>
        <p:txBody>
          <a:bodyPr>
            <a:normAutofit/>
          </a:bodyPr>
          <a:lstStyle/>
          <a:p>
            <a:r>
              <a:rPr lang="en-US" sz="2800" dirty="0" smtClean="0"/>
              <a:t>The following is one of many letters sent to Roosevelt after one of his fireside chats…</a:t>
            </a:r>
            <a:endParaRPr lang="en-US" sz="2800" dirty="0"/>
          </a:p>
        </p:txBody>
      </p:sp>
    </p:spTree>
    <p:extLst>
      <p:ext uri="{BB962C8B-B14F-4D97-AF65-F5344CB8AC3E}">
        <p14:creationId xmlns:p14="http://schemas.microsoft.com/office/powerpoint/2010/main" val="4055046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5760" y="222024"/>
            <a:ext cx="11547566" cy="5581650"/>
          </a:xfrm>
        </p:spPr>
        <p:txBody>
          <a:bodyPr>
            <a:noAutofit/>
          </a:bodyPr>
          <a:lstStyle/>
          <a:p>
            <a:r>
              <a:rPr lang="en-US" sz="2200" dirty="0"/>
              <a:t>My dear Mr. President: —</a:t>
            </a:r>
          </a:p>
          <a:p>
            <a:r>
              <a:rPr lang="en-US" sz="2200" dirty="0"/>
              <a:t>I have just listened to your broadcast over the radio and feel that I have to write to you. I must tell you what effect your address to the people has had on me.</a:t>
            </a:r>
          </a:p>
          <a:p>
            <a:r>
              <a:rPr lang="en-US" sz="2200" dirty="0"/>
              <a:t>I am a member of the graduating class of the Abraham Lincoln High School of Brooklyn, New York and am not eighteen yet. Things aren’t as nice at home as they might be. Bills keep coming in and Dad has to scrape up every cent he can get hold of to pay up. I see the way the world is treating him. With this staring me in the face I was a bit gloomy about my future. However, after listening to your speech, I feel as if there is a silver lining to every cloud. I feel inspired. I feel that if I go to college for more education I will not lose any opportunity that I might find during the four years to go to work. If, I, a high school student, am so affected by your speech you can very well realize how the rest of this country stands behind you.</a:t>
            </a:r>
          </a:p>
          <a:p>
            <a:r>
              <a:rPr lang="en-US" sz="2200" dirty="0"/>
              <a:t>When the next Election Day rolls around you may rest assured that many of this nation’s youths will march to the polls for the first time and vote for Franklin Delano Roosevelt a second term in office of President of these United States of America.</a:t>
            </a:r>
          </a:p>
          <a:p>
            <a:r>
              <a:rPr lang="en-US" sz="2200" dirty="0"/>
              <a:t>I am now going to go to bed with a fervent prayer in my heart for you, try and God. May God bless you!</a:t>
            </a:r>
          </a:p>
          <a:p>
            <a:r>
              <a:rPr lang="en-US" sz="2200" dirty="0"/>
              <a:t>Yours </a:t>
            </a:r>
            <a:r>
              <a:rPr lang="en-US" sz="2200" dirty="0" smtClean="0"/>
              <a:t>sincerely,  Jack </a:t>
            </a:r>
            <a:r>
              <a:rPr lang="en-US" sz="2200" dirty="0" err="1"/>
              <a:t>Hamovitz</a:t>
            </a:r>
            <a:r>
              <a:rPr lang="en-US" sz="2200" dirty="0"/>
              <a:t> </a:t>
            </a:r>
          </a:p>
          <a:p>
            <a:endParaRPr lang="en-US" sz="2200" dirty="0"/>
          </a:p>
        </p:txBody>
      </p:sp>
    </p:spTree>
    <p:extLst>
      <p:ext uri="{BB962C8B-B14F-4D97-AF65-F5344CB8AC3E}">
        <p14:creationId xmlns:p14="http://schemas.microsoft.com/office/powerpoint/2010/main" val="3376923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58496" y="2210295"/>
            <a:ext cx="9297987" cy="1222375"/>
          </a:xfrm>
        </p:spPr>
        <p:txBody>
          <a:bodyPr>
            <a:noAutofit/>
          </a:bodyPr>
          <a:lstStyle/>
          <a:p>
            <a:pPr algn="ctr"/>
            <a:r>
              <a:rPr lang="en-US" sz="4400" b="1" dirty="0" smtClean="0"/>
              <a:t>How did Americans respond to the fireside chats, and why do you think they responded that way?</a:t>
            </a:r>
            <a:endParaRPr lang="en-US" sz="4400" b="1" dirty="0"/>
          </a:p>
        </p:txBody>
      </p:sp>
    </p:spTree>
    <p:extLst>
      <p:ext uri="{BB962C8B-B14F-4D97-AF65-F5344CB8AC3E}">
        <p14:creationId xmlns:p14="http://schemas.microsoft.com/office/powerpoint/2010/main" val="85734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Packing</a:t>
            </a:r>
            <a:endParaRPr lang="en-US" dirty="0"/>
          </a:p>
        </p:txBody>
      </p:sp>
      <p:sp>
        <p:nvSpPr>
          <p:cNvPr id="3" name="Content Placeholder 2"/>
          <p:cNvSpPr>
            <a:spLocks noGrp="1"/>
          </p:cNvSpPr>
          <p:nvPr>
            <p:ph idx="1"/>
          </p:nvPr>
        </p:nvSpPr>
        <p:spPr/>
        <p:txBody>
          <a:bodyPr>
            <a:noAutofit/>
          </a:bodyPr>
          <a:lstStyle/>
          <a:p>
            <a:r>
              <a:rPr lang="en-US" sz="2400" b="1" dirty="0"/>
              <a:t>"What is my proposal? It is simply this: whenever a judge or justice of any federal court has reached the age of seventy and does not avail himself of the opportunity to retire on a pension, a new member shall be appointed by the president then in office, with the approval, as required by the Constitution, of the Senate of the United States. That plan has two chief purposes. By bringing into the judicial system a steady and continuing stream of new and younger blood, I hope, first, to make the administration of all federal justice, from the bottom to the top, speedier and, therefore, less costly; secondly, to bring to the decision of social and economic problems younger men who have had personal experience and contact with modern facts and circumstances under which average men have to live and work. This plan will save our national Constitution from hardening of the judicial arteries</a:t>
            </a:r>
            <a:r>
              <a:rPr lang="en-US" sz="2400" b="1" dirty="0" smtClean="0"/>
              <a:t>.”</a:t>
            </a:r>
          </a:p>
          <a:p>
            <a:pPr algn="r"/>
            <a:r>
              <a:rPr lang="en-US" sz="2400" i="1" dirty="0" smtClean="0"/>
              <a:t>Franklin D. Roosevelt, Fireside Chat, 1937</a:t>
            </a:r>
            <a:endParaRPr lang="en-US" sz="2400" i="1" dirty="0"/>
          </a:p>
        </p:txBody>
      </p:sp>
    </p:spTree>
    <p:extLst>
      <p:ext uri="{BB962C8B-B14F-4D97-AF65-F5344CB8AC3E}">
        <p14:creationId xmlns:p14="http://schemas.microsoft.com/office/powerpoint/2010/main" val="1189562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Packing</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200" dirty="0" smtClean="0"/>
              <a:t>What is Roosevelt’s proposal?</a:t>
            </a:r>
          </a:p>
          <a:p>
            <a:pPr>
              <a:buFont typeface="Wingdings" panose="05000000000000000000" pitchFamily="2" charset="2"/>
              <a:buChar char="q"/>
            </a:pPr>
            <a:r>
              <a:rPr lang="en-US" sz="3200" dirty="0" smtClean="0"/>
              <a:t>Why would he make this proposal?</a:t>
            </a:r>
          </a:p>
          <a:p>
            <a:pPr>
              <a:buFont typeface="Wingdings" panose="05000000000000000000" pitchFamily="2" charset="2"/>
              <a:buChar char="q"/>
            </a:pPr>
            <a:r>
              <a:rPr lang="en-US" sz="3200" dirty="0" smtClean="0"/>
              <a:t>Do you think his proposal is something the President should do?</a:t>
            </a:r>
            <a:endParaRPr lang="en-US" sz="3200" dirty="0"/>
          </a:p>
        </p:txBody>
      </p:sp>
    </p:spTree>
    <p:extLst>
      <p:ext uri="{BB962C8B-B14F-4D97-AF65-F5344CB8AC3E}">
        <p14:creationId xmlns:p14="http://schemas.microsoft.com/office/powerpoint/2010/main" val="3671705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Packing- Public Opinion</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7391" y="0"/>
            <a:ext cx="5171397" cy="6722818"/>
          </a:xfrm>
        </p:spPr>
      </p:pic>
    </p:spTree>
    <p:extLst>
      <p:ext uri="{BB962C8B-B14F-4D97-AF65-F5344CB8AC3E}">
        <p14:creationId xmlns:p14="http://schemas.microsoft.com/office/powerpoint/2010/main" val="145155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Anotha</a:t>
            </a:r>
            <a:r>
              <a:rPr lang="en-US" dirty="0" smtClean="0"/>
              <a:t> One</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9061" y="82515"/>
            <a:ext cx="4695225" cy="6668738"/>
          </a:xfrm>
        </p:spPr>
      </p:pic>
    </p:spTree>
    <p:extLst>
      <p:ext uri="{BB962C8B-B14F-4D97-AF65-F5344CB8AC3E}">
        <p14:creationId xmlns:p14="http://schemas.microsoft.com/office/powerpoint/2010/main" val="71528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Packing- Public Opinion</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200" dirty="0" smtClean="0"/>
              <a:t>What did people think of Roosevelt’s court packing proposal?</a:t>
            </a:r>
          </a:p>
          <a:p>
            <a:pPr>
              <a:buFont typeface="Wingdings" panose="05000000000000000000" pitchFamily="2" charset="2"/>
              <a:buChar char="q"/>
            </a:pPr>
            <a:r>
              <a:rPr lang="en-US" sz="3200" dirty="0" smtClean="0"/>
              <a:t>Why was Roosevelt’s proposal controversial?</a:t>
            </a:r>
            <a:endParaRPr lang="en-US" sz="3200" dirty="0"/>
          </a:p>
        </p:txBody>
      </p:sp>
    </p:spTree>
    <p:extLst>
      <p:ext uri="{BB962C8B-B14F-4D97-AF65-F5344CB8AC3E}">
        <p14:creationId xmlns:p14="http://schemas.microsoft.com/office/powerpoint/2010/main" val="3322837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Deal Debate Instructions</a:t>
            </a:r>
            <a:endParaRPr lang="en-US" dirty="0"/>
          </a:p>
        </p:txBody>
      </p:sp>
      <p:sp>
        <p:nvSpPr>
          <p:cNvPr id="3" name="Content Placeholder 2"/>
          <p:cNvSpPr>
            <a:spLocks noGrp="1"/>
          </p:cNvSpPr>
          <p:nvPr>
            <p:ph idx="1"/>
          </p:nvPr>
        </p:nvSpPr>
        <p:spPr/>
        <p:txBody>
          <a:bodyPr>
            <a:normAutofit/>
          </a:bodyPr>
          <a:lstStyle/>
          <a:p>
            <a:r>
              <a:rPr lang="en-US" sz="3200" dirty="0" smtClean="0"/>
              <a:t>You will get into groups of four for this activity</a:t>
            </a:r>
          </a:p>
          <a:p>
            <a:r>
              <a:rPr lang="en-US" sz="3200" dirty="0" smtClean="0"/>
              <a:t>You will then divide into two teams of two- one team will say that the New Deal Programs were effective at fixing the Depression, the other will say they weren’t</a:t>
            </a:r>
          </a:p>
          <a:p>
            <a:r>
              <a:rPr lang="en-US" sz="3200" dirty="0" smtClean="0"/>
              <a:t>Read </a:t>
            </a:r>
            <a:r>
              <a:rPr lang="en-US" sz="3200" i="1" dirty="0" smtClean="0"/>
              <a:t>ALL </a:t>
            </a:r>
            <a:r>
              <a:rPr lang="en-US" sz="3200" dirty="0" smtClean="0"/>
              <a:t>the documents and choose the best five pieces of evidence that support your side</a:t>
            </a:r>
          </a:p>
          <a:p>
            <a:pPr lvl="1"/>
            <a:r>
              <a:rPr lang="en-US" sz="3000" dirty="0" smtClean="0"/>
              <a:t>Use </a:t>
            </a:r>
            <a:r>
              <a:rPr lang="en-US" sz="3000" b="1" dirty="0" smtClean="0"/>
              <a:t>sourcing</a:t>
            </a:r>
            <a:r>
              <a:rPr lang="en-US" sz="3000" dirty="0" smtClean="0"/>
              <a:t> to strengthen your arguments</a:t>
            </a:r>
            <a:endParaRPr lang="en-US" sz="3000" dirty="0"/>
          </a:p>
        </p:txBody>
      </p:sp>
    </p:spTree>
    <p:extLst>
      <p:ext uri="{BB962C8B-B14F-4D97-AF65-F5344CB8AC3E}">
        <p14:creationId xmlns:p14="http://schemas.microsoft.com/office/powerpoint/2010/main" val="2349955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Deal Debate- The Debate</a:t>
            </a:r>
            <a:endParaRPr lang="en-US" dirty="0"/>
          </a:p>
        </p:txBody>
      </p:sp>
      <p:sp>
        <p:nvSpPr>
          <p:cNvPr id="3" name="Content Placeholder 2"/>
          <p:cNvSpPr>
            <a:spLocks noGrp="1"/>
          </p:cNvSpPr>
          <p:nvPr>
            <p:ph idx="1"/>
          </p:nvPr>
        </p:nvSpPr>
        <p:spPr/>
        <p:txBody>
          <a:bodyPr>
            <a:normAutofit/>
          </a:bodyPr>
          <a:lstStyle/>
          <a:p>
            <a:r>
              <a:rPr lang="en-US" sz="3200" dirty="0" smtClean="0"/>
              <a:t>The group saying the New Deal was a success (Team A) goes first</a:t>
            </a:r>
          </a:p>
          <a:p>
            <a:r>
              <a:rPr lang="en-US" sz="3200" dirty="0" smtClean="0"/>
              <a:t>They present their evidence and the other team (Team B) writes it down.  Team B then summarizes the evidence back to Team A</a:t>
            </a:r>
          </a:p>
          <a:p>
            <a:r>
              <a:rPr lang="en-US" sz="3200" dirty="0" smtClean="0"/>
              <a:t>Then switch! Team B presents their evidence, Team A writes it down and repeats it back to Team B</a:t>
            </a:r>
            <a:endParaRPr lang="en-US" sz="3200" dirty="0"/>
          </a:p>
        </p:txBody>
      </p:sp>
    </p:spTree>
    <p:extLst>
      <p:ext uri="{BB962C8B-B14F-4D97-AF65-F5344CB8AC3E}">
        <p14:creationId xmlns:p14="http://schemas.microsoft.com/office/powerpoint/2010/main" val="1107025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Announcements/Reminders</a:t>
            </a:r>
            <a:endParaRPr lang="en-US" dirty="0"/>
          </a:p>
        </p:txBody>
      </p:sp>
      <p:sp>
        <p:nvSpPr>
          <p:cNvPr id="3" name="Content Placeholder 2"/>
          <p:cNvSpPr>
            <a:spLocks noGrp="1"/>
          </p:cNvSpPr>
          <p:nvPr>
            <p:ph idx="1"/>
          </p:nvPr>
        </p:nvSpPr>
        <p:spPr/>
        <p:txBody>
          <a:bodyPr>
            <a:normAutofit/>
          </a:bodyPr>
          <a:lstStyle/>
          <a:p>
            <a:r>
              <a:rPr lang="en-US" sz="3200" dirty="0" smtClean="0"/>
              <a:t>Late Work Due Date?</a:t>
            </a:r>
          </a:p>
          <a:p>
            <a:r>
              <a:rPr lang="en-US" sz="3200" dirty="0" smtClean="0"/>
              <a:t>What’s the schedule for the end of the semester?</a:t>
            </a:r>
          </a:p>
          <a:p>
            <a:r>
              <a:rPr lang="en-US" sz="3200" dirty="0" smtClean="0"/>
              <a:t>You get a study guide, and you get a study guide! Everybody gets a study guide!</a:t>
            </a:r>
          </a:p>
          <a:p>
            <a:endParaRPr lang="en-US" sz="3200" dirty="0"/>
          </a:p>
        </p:txBody>
      </p:sp>
    </p:spTree>
    <p:extLst>
      <p:ext uri="{BB962C8B-B14F-4D97-AF65-F5344CB8AC3E}">
        <p14:creationId xmlns:p14="http://schemas.microsoft.com/office/powerpoint/2010/main" val="136366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Deal Debate – Resolution</a:t>
            </a:r>
            <a:endParaRPr lang="en-US" dirty="0"/>
          </a:p>
        </p:txBody>
      </p:sp>
      <p:sp>
        <p:nvSpPr>
          <p:cNvPr id="3" name="Content Placeholder 2"/>
          <p:cNvSpPr>
            <a:spLocks noGrp="1"/>
          </p:cNvSpPr>
          <p:nvPr>
            <p:ph idx="1"/>
          </p:nvPr>
        </p:nvSpPr>
        <p:spPr/>
        <p:txBody>
          <a:bodyPr>
            <a:normAutofit/>
          </a:bodyPr>
          <a:lstStyle/>
          <a:p>
            <a:r>
              <a:rPr lang="en-US" sz="3200" dirty="0" smtClean="0"/>
              <a:t>Now discuss </a:t>
            </a:r>
            <a:r>
              <a:rPr lang="en-US" sz="3200" i="1" dirty="0" smtClean="0"/>
              <a:t>ALL</a:t>
            </a:r>
            <a:r>
              <a:rPr lang="en-US" sz="3200" dirty="0" smtClean="0"/>
              <a:t> the evidence and as an entire group try to come to a consensus about whether the New Deal was effective</a:t>
            </a:r>
          </a:p>
          <a:p>
            <a:r>
              <a:rPr lang="en-US" sz="3200" dirty="0" smtClean="0"/>
              <a:t>You no longer have to support your assigned side</a:t>
            </a:r>
          </a:p>
          <a:p>
            <a:r>
              <a:rPr lang="en-US" sz="3200" dirty="0" smtClean="0"/>
              <a:t>Individually write a paragraph describing the agreement your group came to.  Make sure to use the evidence both sides presented.</a:t>
            </a:r>
            <a:endParaRPr lang="en-US" sz="3200" dirty="0"/>
          </a:p>
        </p:txBody>
      </p:sp>
    </p:spTree>
    <p:extLst>
      <p:ext uri="{BB962C8B-B14F-4D97-AF65-F5344CB8AC3E}">
        <p14:creationId xmlns:p14="http://schemas.microsoft.com/office/powerpoint/2010/main" val="4094798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normAutofit/>
          </a:bodyPr>
          <a:lstStyle/>
          <a:p>
            <a:r>
              <a:rPr lang="en-US" sz="3200" dirty="0" smtClean="0"/>
              <a:t>Everybody stand up!</a:t>
            </a:r>
          </a:p>
          <a:p>
            <a:r>
              <a:rPr lang="en-US" sz="3200" dirty="0" smtClean="0"/>
              <a:t>To answer the question, you will move to the appropriate corner</a:t>
            </a:r>
            <a:endParaRPr lang="en-US" sz="3200" dirty="0"/>
          </a:p>
        </p:txBody>
      </p:sp>
    </p:spTree>
    <p:extLst>
      <p:ext uri="{BB962C8B-B14F-4D97-AF65-F5344CB8AC3E}">
        <p14:creationId xmlns:p14="http://schemas.microsoft.com/office/powerpoint/2010/main" val="1695366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85000" lnSpcReduction="20000"/>
          </a:bodyPr>
          <a:lstStyle/>
          <a:p>
            <a:pPr algn="ctr"/>
            <a:r>
              <a:rPr lang="en-US" sz="6000" dirty="0" smtClean="0"/>
              <a:t>What was not the cause of the Great Depression?</a:t>
            </a:r>
            <a:endParaRPr lang="en-US" sz="6000" dirty="0"/>
          </a:p>
        </p:txBody>
      </p:sp>
      <p:sp>
        <p:nvSpPr>
          <p:cNvPr id="4" name="TextBox 3"/>
          <p:cNvSpPr txBox="1"/>
          <p:nvPr/>
        </p:nvSpPr>
        <p:spPr>
          <a:xfrm>
            <a:off x="744583" y="692331"/>
            <a:ext cx="3278777" cy="1005840"/>
          </a:xfrm>
          <a:prstGeom prst="rect">
            <a:avLst/>
          </a:prstGeom>
          <a:noFill/>
        </p:spPr>
        <p:txBody>
          <a:bodyPr wrap="square" rtlCol="0">
            <a:spAutoFit/>
          </a:bodyPr>
          <a:lstStyle/>
          <a:p>
            <a:endParaRPr lang="en-US" dirty="0"/>
          </a:p>
        </p:txBody>
      </p:sp>
      <p:sp>
        <p:nvSpPr>
          <p:cNvPr id="5" name="TextBox 4"/>
          <p:cNvSpPr txBox="1"/>
          <p:nvPr/>
        </p:nvSpPr>
        <p:spPr>
          <a:xfrm>
            <a:off x="8660674" y="561703"/>
            <a:ext cx="2743200" cy="1077218"/>
          </a:xfrm>
          <a:prstGeom prst="rect">
            <a:avLst/>
          </a:prstGeom>
          <a:noFill/>
        </p:spPr>
        <p:txBody>
          <a:bodyPr wrap="square" rtlCol="0">
            <a:spAutoFit/>
          </a:bodyPr>
          <a:lstStyle/>
          <a:p>
            <a:r>
              <a:rPr lang="en-US" sz="3200" dirty="0" smtClean="0"/>
              <a:t>The Stock Market Crash</a:t>
            </a:r>
            <a:endParaRPr lang="en-US" sz="3200" dirty="0"/>
          </a:p>
        </p:txBody>
      </p:sp>
      <p:sp>
        <p:nvSpPr>
          <p:cNvPr id="6" name="TextBox 5"/>
          <p:cNvSpPr txBox="1"/>
          <p:nvPr/>
        </p:nvSpPr>
        <p:spPr>
          <a:xfrm>
            <a:off x="849086" y="522514"/>
            <a:ext cx="4153988" cy="1077218"/>
          </a:xfrm>
          <a:prstGeom prst="rect">
            <a:avLst/>
          </a:prstGeom>
          <a:noFill/>
        </p:spPr>
        <p:txBody>
          <a:bodyPr wrap="square" rtlCol="0">
            <a:spAutoFit/>
          </a:bodyPr>
          <a:lstStyle/>
          <a:p>
            <a:r>
              <a:rPr lang="en-US" sz="3200" dirty="0" smtClean="0"/>
              <a:t>Bad Foreign Trade Decisions</a:t>
            </a:r>
          </a:p>
        </p:txBody>
      </p:sp>
      <p:sp>
        <p:nvSpPr>
          <p:cNvPr id="7" name="TextBox 6"/>
          <p:cNvSpPr txBox="1"/>
          <p:nvPr/>
        </p:nvSpPr>
        <p:spPr>
          <a:xfrm>
            <a:off x="849086" y="5068389"/>
            <a:ext cx="5042262" cy="1077218"/>
          </a:xfrm>
          <a:prstGeom prst="rect">
            <a:avLst/>
          </a:prstGeom>
          <a:noFill/>
        </p:spPr>
        <p:txBody>
          <a:bodyPr wrap="square" rtlCol="0">
            <a:spAutoFit/>
          </a:bodyPr>
          <a:lstStyle/>
          <a:p>
            <a:r>
              <a:rPr lang="en-US" sz="3200" dirty="0" smtClean="0"/>
              <a:t>People Purchasing Goods with Credit</a:t>
            </a:r>
            <a:endParaRPr lang="en-US" sz="3200" dirty="0"/>
          </a:p>
        </p:txBody>
      </p:sp>
    </p:spTree>
    <p:extLst>
      <p:ext uri="{BB962C8B-B14F-4D97-AF65-F5344CB8AC3E}">
        <p14:creationId xmlns:p14="http://schemas.microsoft.com/office/powerpoint/2010/main" val="387251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45433" y="2602181"/>
            <a:ext cx="9657996" cy="1395053"/>
          </a:xfrm>
        </p:spPr>
        <p:txBody>
          <a:bodyPr>
            <a:normAutofit fontScale="77500" lnSpcReduction="20000"/>
          </a:bodyPr>
          <a:lstStyle/>
          <a:p>
            <a:pPr algn="ctr"/>
            <a:r>
              <a:rPr lang="en-US" sz="6000" dirty="0" smtClean="0"/>
              <a:t>What were the </a:t>
            </a:r>
            <a:r>
              <a:rPr lang="en-US" sz="6000" i="1" dirty="0" smtClean="0"/>
              <a:t>programs</a:t>
            </a:r>
            <a:r>
              <a:rPr lang="en-US" sz="6000" dirty="0" smtClean="0"/>
              <a:t> created by the </a:t>
            </a:r>
            <a:r>
              <a:rPr lang="en-US" sz="6000" dirty="0" err="1" smtClean="0"/>
              <a:t>gov</a:t>
            </a:r>
            <a:r>
              <a:rPr lang="en-US" sz="6000" dirty="0" smtClean="0"/>
              <a:t> to fight the Depression called?</a:t>
            </a:r>
            <a:endParaRPr lang="en-US" sz="6000" dirty="0"/>
          </a:p>
        </p:txBody>
      </p:sp>
      <p:sp>
        <p:nvSpPr>
          <p:cNvPr id="4" name="TextBox 3"/>
          <p:cNvSpPr txBox="1"/>
          <p:nvPr/>
        </p:nvSpPr>
        <p:spPr>
          <a:xfrm>
            <a:off x="744583" y="692331"/>
            <a:ext cx="3278777" cy="1005840"/>
          </a:xfrm>
          <a:prstGeom prst="rect">
            <a:avLst/>
          </a:prstGeom>
          <a:noFill/>
        </p:spPr>
        <p:txBody>
          <a:bodyPr wrap="square" rtlCol="0">
            <a:spAutoFit/>
          </a:bodyPr>
          <a:lstStyle/>
          <a:p>
            <a:endParaRPr lang="en-US" dirty="0"/>
          </a:p>
        </p:txBody>
      </p:sp>
      <p:sp>
        <p:nvSpPr>
          <p:cNvPr id="5" name="TextBox 4"/>
          <p:cNvSpPr txBox="1"/>
          <p:nvPr/>
        </p:nvSpPr>
        <p:spPr>
          <a:xfrm>
            <a:off x="7707086" y="561703"/>
            <a:ext cx="3696788" cy="646331"/>
          </a:xfrm>
          <a:prstGeom prst="rect">
            <a:avLst/>
          </a:prstGeom>
          <a:noFill/>
        </p:spPr>
        <p:txBody>
          <a:bodyPr wrap="square" rtlCol="0">
            <a:spAutoFit/>
          </a:bodyPr>
          <a:lstStyle/>
          <a:p>
            <a:r>
              <a:rPr lang="en-US" sz="3600" dirty="0" smtClean="0"/>
              <a:t>The Cyclical Effect</a:t>
            </a:r>
            <a:endParaRPr lang="en-US" sz="3600" dirty="0"/>
          </a:p>
        </p:txBody>
      </p:sp>
      <p:sp>
        <p:nvSpPr>
          <p:cNvPr id="6" name="TextBox 5"/>
          <p:cNvSpPr txBox="1"/>
          <p:nvPr/>
        </p:nvSpPr>
        <p:spPr>
          <a:xfrm>
            <a:off x="849086" y="522514"/>
            <a:ext cx="4153988" cy="646331"/>
          </a:xfrm>
          <a:prstGeom prst="rect">
            <a:avLst/>
          </a:prstGeom>
          <a:noFill/>
        </p:spPr>
        <p:txBody>
          <a:bodyPr wrap="square" rtlCol="0">
            <a:spAutoFit/>
          </a:bodyPr>
          <a:lstStyle/>
          <a:p>
            <a:r>
              <a:rPr lang="en-US" sz="3600" dirty="0" smtClean="0"/>
              <a:t>The New Deal</a:t>
            </a:r>
          </a:p>
        </p:txBody>
      </p:sp>
      <p:sp>
        <p:nvSpPr>
          <p:cNvPr id="7" name="TextBox 6"/>
          <p:cNvSpPr txBox="1"/>
          <p:nvPr/>
        </p:nvSpPr>
        <p:spPr>
          <a:xfrm>
            <a:off x="849086" y="5495702"/>
            <a:ext cx="4062548" cy="646331"/>
          </a:xfrm>
          <a:prstGeom prst="rect">
            <a:avLst/>
          </a:prstGeom>
          <a:noFill/>
        </p:spPr>
        <p:txBody>
          <a:bodyPr wrap="square" rtlCol="0">
            <a:spAutoFit/>
          </a:bodyPr>
          <a:lstStyle/>
          <a:p>
            <a:r>
              <a:rPr lang="en-US" sz="3600" dirty="0" smtClean="0"/>
              <a:t>Alphabet Agencies</a:t>
            </a:r>
            <a:endParaRPr lang="en-US" sz="3600" dirty="0"/>
          </a:p>
        </p:txBody>
      </p:sp>
    </p:spTree>
    <p:extLst>
      <p:ext uri="{BB962C8B-B14F-4D97-AF65-F5344CB8AC3E}">
        <p14:creationId xmlns:p14="http://schemas.microsoft.com/office/powerpoint/2010/main" val="3009457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85000" lnSpcReduction="20000"/>
          </a:bodyPr>
          <a:lstStyle/>
          <a:p>
            <a:pPr algn="ctr"/>
            <a:r>
              <a:rPr lang="en-US" sz="6000" dirty="0" smtClean="0"/>
              <a:t>Goods made in other countries and brought to America</a:t>
            </a:r>
            <a:endParaRPr lang="en-US" sz="6000" dirty="0"/>
          </a:p>
        </p:txBody>
      </p:sp>
      <p:sp>
        <p:nvSpPr>
          <p:cNvPr id="4" name="TextBox 3"/>
          <p:cNvSpPr txBox="1"/>
          <p:nvPr/>
        </p:nvSpPr>
        <p:spPr>
          <a:xfrm>
            <a:off x="744583" y="692331"/>
            <a:ext cx="3278777" cy="1005840"/>
          </a:xfrm>
          <a:prstGeom prst="rect">
            <a:avLst/>
          </a:prstGeom>
          <a:noFill/>
        </p:spPr>
        <p:txBody>
          <a:bodyPr wrap="square" rtlCol="0">
            <a:spAutoFit/>
          </a:bodyPr>
          <a:lstStyle/>
          <a:p>
            <a:endParaRPr lang="en-US" dirty="0"/>
          </a:p>
        </p:txBody>
      </p:sp>
      <p:sp>
        <p:nvSpPr>
          <p:cNvPr id="5" name="TextBox 4"/>
          <p:cNvSpPr txBox="1"/>
          <p:nvPr/>
        </p:nvSpPr>
        <p:spPr>
          <a:xfrm>
            <a:off x="8660674" y="561703"/>
            <a:ext cx="2743200" cy="646331"/>
          </a:xfrm>
          <a:prstGeom prst="rect">
            <a:avLst/>
          </a:prstGeom>
          <a:noFill/>
        </p:spPr>
        <p:txBody>
          <a:bodyPr wrap="square" rtlCol="0">
            <a:spAutoFit/>
          </a:bodyPr>
          <a:lstStyle/>
          <a:p>
            <a:r>
              <a:rPr lang="en-US" sz="3600" dirty="0" smtClean="0"/>
              <a:t>Exports</a:t>
            </a:r>
            <a:endParaRPr lang="en-US" sz="3600" dirty="0"/>
          </a:p>
        </p:txBody>
      </p:sp>
      <p:sp>
        <p:nvSpPr>
          <p:cNvPr id="6" name="TextBox 5"/>
          <p:cNvSpPr txBox="1"/>
          <p:nvPr/>
        </p:nvSpPr>
        <p:spPr>
          <a:xfrm>
            <a:off x="849086" y="522514"/>
            <a:ext cx="4153988" cy="646331"/>
          </a:xfrm>
          <a:prstGeom prst="rect">
            <a:avLst/>
          </a:prstGeom>
          <a:noFill/>
        </p:spPr>
        <p:txBody>
          <a:bodyPr wrap="square" rtlCol="0">
            <a:spAutoFit/>
          </a:bodyPr>
          <a:lstStyle/>
          <a:p>
            <a:r>
              <a:rPr lang="en-US" sz="3600" dirty="0" smtClean="0"/>
              <a:t>Imports</a:t>
            </a:r>
          </a:p>
        </p:txBody>
      </p:sp>
      <p:sp>
        <p:nvSpPr>
          <p:cNvPr id="7" name="TextBox 6"/>
          <p:cNvSpPr txBox="1"/>
          <p:nvPr/>
        </p:nvSpPr>
        <p:spPr>
          <a:xfrm>
            <a:off x="940526" y="5603966"/>
            <a:ext cx="3082834" cy="646331"/>
          </a:xfrm>
          <a:prstGeom prst="rect">
            <a:avLst/>
          </a:prstGeom>
          <a:noFill/>
        </p:spPr>
        <p:txBody>
          <a:bodyPr wrap="square" rtlCol="0">
            <a:spAutoFit/>
          </a:bodyPr>
          <a:lstStyle/>
          <a:p>
            <a:r>
              <a:rPr lang="en-US" sz="3600" dirty="0" smtClean="0"/>
              <a:t>Tariffs</a:t>
            </a:r>
            <a:endParaRPr lang="en-US" sz="3600" dirty="0"/>
          </a:p>
        </p:txBody>
      </p:sp>
    </p:spTree>
    <p:extLst>
      <p:ext uri="{BB962C8B-B14F-4D97-AF65-F5344CB8AC3E}">
        <p14:creationId xmlns:p14="http://schemas.microsoft.com/office/powerpoint/2010/main" val="380367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45433" y="2602181"/>
            <a:ext cx="9297987" cy="1682436"/>
          </a:xfrm>
        </p:spPr>
        <p:txBody>
          <a:bodyPr>
            <a:normAutofit fontScale="77500" lnSpcReduction="20000"/>
          </a:bodyPr>
          <a:lstStyle/>
          <a:p>
            <a:pPr algn="ctr"/>
            <a:r>
              <a:rPr lang="en-US" sz="6000" dirty="0" smtClean="0"/>
              <a:t>A manmade “natural” disaster that devastated the Great Plains in the 30’s</a:t>
            </a:r>
            <a:endParaRPr lang="en-US" sz="6000" dirty="0"/>
          </a:p>
        </p:txBody>
      </p:sp>
      <p:sp>
        <p:nvSpPr>
          <p:cNvPr id="4" name="TextBox 3"/>
          <p:cNvSpPr txBox="1"/>
          <p:nvPr/>
        </p:nvSpPr>
        <p:spPr>
          <a:xfrm>
            <a:off x="744583" y="692331"/>
            <a:ext cx="3278777" cy="1005840"/>
          </a:xfrm>
          <a:prstGeom prst="rect">
            <a:avLst/>
          </a:prstGeom>
          <a:noFill/>
        </p:spPr>
        <p:txBody>
          <a:bodyPr wrap="square" rtlCol="0">
            <a:spAutoFit/>
          </a:bodyPr>
          <a:lstStyle/>
          <a:p>
            <a:endParaRPr lang="en-US" dirty="0"/>
          </a:p>
        </p:txBody>
      </p:sp>
      <p:sp>
        <p:nvSpPr>
          <p:cNvPr id="5" name="TextBox 4"/>
          <p:cNvSpPr txBox="1"/>
          <p:nvPr/>
        </p:nvSpPr>
        <p:spPr>
          <a:xfrm>
            <a:off x="8660674" y="561703"/>
            <a:ext cx="2743200" cy="646331"/>
          </a:xfrm>
          <a:prstGeom prst="rect">
            <a:avLst/>
          </a:prstGeom>
          <a:noFill/>
        </p:spPr>
        <p:txBody>
          <a:bodyPr wrap="square" rtlCol="0">
            <a:spAutoFit/>
          </a:bodyPr>
          <a:lstStyle/>
          <a:p>
            <a:r>
              <a:rPr lang="en-US" sz="3600" dirty="0" smtClean="0"/>
              <a:t>The Taco Bell</a:t>
            </a:r>
            <a:endParaRPr lang="en-US" sz="3600" dirty="0"/>
          </a:p>
        </p:txBody>
      </p:sp>
      <p:sp>
        <p:nvSpPr>
          <p:cNvPr id="6" name="TextBox 5"/>
          <p:cNvSpPr txBox="1"/>
          <p:nvPr/>
        </p:nvSpPr>
        <p:spPr>
          <a:xfrm>
            <a:off x="849086" y="522514"/>
            <a:ext cx="4153988" cy="646331"/>
          </a:xfrm>
          <a:prstGeom prst="rect">
            <a:avLst/>
          </a:prstGeom>
          <a:noFill/>
        </p:spPr>
        <p:txBody>
          <a:bodyPr wrap="square" rtlCol="0">
            <a:spAutoFit/>
          </a:bodyPr>
          <a:lstStyle/>
          <a:p>
            <a:r>
              <a:rPr lang="en-US" sz="3600" dirty="0" smtClean="0"/>
              <a:t>The Dust Bowl</a:t>
            </a:r>
          </a:p>
        </p:txBody>
      </p:sp>
      <p:sp>
        <p:nvSpPr>
          <p:cNvPr id="7" name="TextBox 6"/>
          <p:cNvSpPr txBox="1"/>
          <p:nvPr/>
        </p:nvSpPr>
        <p:spPr>
          <a:xfrm>
            <a:off x="940526" y="5603966"/>
            <a:ext cx="3082834" cy="646331"/>
          </a:xfrm>
          <a:prstGeom prst="rect">
            <a:avLst/>
          </a:prstGeom>
          <a:noFill/>
        </p:spPr>
        <p:txBody>
          <a:bodyPr wrap="square" rtlCol="0">
            <a:spAutoFit/>
          </a:bodyPr>
          <a:lstStyle/>
          <a:p>
            <a:r>
              <a:rPr lang="en-US" sz="3600" dirty="0" smtClean="0"/>
              <a:t>The Super Bowl</a:t>
            </a:r>
            <a:endParaRPr lang="en-US" sz="3600" dirty="0"/>
          </a:p>
        </p:txBody>
      </p:sp>
    </p:spTree>
    <p:extLst>
      <p:ext uri="{BB962C8B-B14F-4D97-AF65-F5344CB8AC3E}">
        <p14:creationId xmlns:p14="http://schemas.microsoft.com/office/powerpoint/2010/main" val="1287150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45433" y="2602181"/>
            <a:ext cx="9297987" cy="1682436"/>
          </a:xfrm>
        </p:spPr>
        <p:txBody>
          <a:bodyPr>
            <a:normAutofit fontScale="77500" lnSpcReduction="20000"/>
          </a:bodyPr>
          <a:lstStyle/>
          <a:p>
            <a:pPr algn="ctr"/>
            <a:r>
              <a:rPr lang="en-US" sz="6000" dirty="0" smtClean="0"/>
              <a:t>Which President thought that the government should </a:t>
            </a:r>
            <a:r>
              <a:rPr lang="en-US" sz="6000" i="1" dirty="0" smtClean="0"/>
              <a:t>not </a:t>
            </a:r>
            <a:r>
              <a:rPr lang="en-US" sz="6000" dirty="0" smtClean="0"/>
              <a:t>be the ones providing welfare</a:t>
            </a:r>
            <a:endParaRPr lang="en-US" sz="6000" dirty="0"/>
          </a:p>
        </p:txBody>
      </p:sp>
      <p:sp>
        <p:nvSpPr>
          <p:cNvPr id="4" name="TextBox 3"/>
          <p:cNvSpPr txBox="1"/>
          <p:nvPr/>
        </p:nvSpPr>
        <p:spPr>
          <a:xfrm>
            <a:off x="744583" y="692331"/>
            <a:ext cx="3278777" cy="1005840"/>
          </a:xfrm>
          <a:prstGeom prst="rect">
            <a:avLst/>
          </a:prstGeom>
          <a:noFill/>
        </p:spPr>
        <p:txBody>
          <a:bodyPr wrap="square" rtlCol="0">
            <a:spAutoFit/>
          </a:bodyPr>
          <a:lstStyle/>
          <a:p>
            <a:endParaRPr lang="en-US" dirty="0"/>
          </a:p>
        </p:txBody>
      </p:sp>
      <p:sp>
        <p:nvSpPr>
          <p:cNvPr id="5" name="TextBox 4"/>
          <p:cNvSpPr txBox="1"/>
          <p:nvPr/>
        </p:nvSpPr>
        <p:spPr>
          <a:xfrm>
            <a:off x="8660674" y="561703"/>
            <a:ext cx="2743200" cy="646331"/>
          </a:xfrm>
          <a:prstGeom prst="rect">
            <a:avLst/>
          </a:prstGeom>
          <a:noFill/>
        </p:spPr>
        <p:txBody>
          <a:bodyPr wrap="square" rtlCol="0">
            <a:spAutoFit/>
          </a:bodyPr>
          <a:lstStyle/>
          <a:p>
            <a:r>
              <a:rPr lang="en-US" sz="3600" dirty="0" smtClean="0"/>
              <a:t>Hoover</a:t>
            </a:r>
            <a:endParaRPr lang="en-US" sz="3600" dirty="0"/>
          </a:p>
        </p:txBody>
      </p:sp>
      <p:sp>
        <p:nvSpPr>
          <p:cNvPr id="6" name="TextBox 5"/>
          <p:cNvSpPr txBox="1"/>
          <p:nvPr/>
        </p:nvSpPr>
        <p:spPr>
          <a:xfrm>
            <a:off x="849086" y="522514"/>
            <a:ext cx="4153988" cy="646331"/>
          </a:xfrm>
          <a:prstGeom prst="rect">
            <a:avLst/>
          </a:prstGeom>
          <a:noFill/>
        </p:spPr>
        <p:txBody>
          <a:bodyPr wrap="square" rtlCol="0">
            <a:spAutoFit/>
          </a:bodyPr>
          <a:lstStyle/>
          <a:p>
            <a:r>
              <a:rPr lang="en-US" sz="3600" dirty="0" smtClean="0"/>
              <a:t>Roosevelt</a:t>
            </a:r>
          </a:p>
        </p:txBody>
      </p:sp>
      <p:sp>
        <p:nvSpPr>
          <p:cNvPr id="7" name="TextBox 6"/>
          <p:cNvSpPr txBox="1"/>
          <p:nvPr/>
        </p:nvSpPr>
        <p:spPr>
          <a:xfrm>
            <a:off x="783770" y="5355598"/>
            <a:ext cx="3265714" cy="646331"/>
          </a:xfrm>
          <a:prstGeom prst="rect">
            <a:avLst/>
          </a:prstGeom>
          <a:noFill/>
        </p:spPr>
        <p:txBody>
          <a:bodyPr wrap="square" rtlCol="0">
            <a:spAutoFit/>
          </a:bodyPr>
          <a:lstStyle/>
          <a:p>
            <a:r>
              <a:rPr lang="en-US" sz="3600" dirty="0" smtClean="0"/>
              <a:t>(Thanks) Obama</a:t>
            </a:r>
            <a:endParaRPr lang="en-US" sz="3600" dirty="0"/>
          </a:p>
        </p:txBody>
      </p:sp>
    </p:spTree>
    <p:extLst>
      <p:ext uri="{BB962C8B-B14F-4D97-AF65-F5344CB8AC3E}">
        <p14:creationId xmlns:p14="http://schemas.microsoft.com/office/powerpoint/2010/main" val="221770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Fireside Chats</a:t>
            </a:r>
            <a:endParaRPr lang="en-US" dirty="0"/>
          </a:p>
        </p:txBody>
      </p:sp>
      <p:sp>
        <p:nvSpPr>
          <p:cNvPr id="4" name="Content Placeholder 3"/>
          <p:cNvSpPr>
            <a:spLocks noGrp="1"/>
          </p:cNvSpPr>
          <p:nvPr>
            <p:ph idx="1"/>
          </p:nvPr>
        </p:nvSpPr>
        <p:spPr/>
        <p:txBody>
          <a:bodyPr>
            <a:normAutofit/>
          </a:bodyPr>
          <a:lstStyle/>
          <a:p>
            <a:pPr algn="r"/>
            <a:r>
              <a:rPr lang="en-US" sz="2800" i="1" dirty="0" smtClean="0"/>
              <a:t>“I </a:t>
            </a:r>
            <a:r>
              <a:rPr lang="en-US" sz="2800" i="1" dirty="0"/>
              <a:t>never saw him—but I knew him. Can you have forgotten how, with his voice, he came into our house, the President of these United States, calling us friends..."</a:t>
            </a:r>
            <a:r>
              <a:rPr lang="en-US" sz="2800" dirty="0"/>
              <a:t/>
            </a:r>
            <a:br>
              <a:rPr lang="en-US" sz="2800" dirty="0"/>
            </a:br>
            <a:r>
              <a:rPr lang="en-US" sz="2800" dirty="0"/>
              <a:t>—Carl </a:t>
            </a:r>
            <a:r>
              <a:rPr lang="en-US" sz="2800" dirty="0" err="1"/>
              <a:t>Carmer</a:t>
            </a:r>
            <a:r>
              <a:rPr lang="en-US" sz="2800" dirty="0"/>
              <a:t>, April 14, 1945 </a:t>
            </a:r>
            <a:endParaRPr lang="en-US" sz="2800" dirty="0" smtClean="0"/>
          </a:p>
          <a:p>
            <a:r>
              <a:rPr lang="en-US" sz="2800" dirty="0" smtClean="0"/>
              <a:t>Roosevelt would use the radio to give people updates on the state of the nation. He would explain the problems the country was facing and detail his plans to solve them.</a:t>
            </a:r>
          </a:p>
          <a:p>
            <a:r>
              <a:rPr lang="en-US" sz="2800" dirty="0" smtClean="0"/>
              <a:t>He did this 31 times over the course of his presidency</a:t>
            </a:r>
            <a:endParaRPr lang="en-US" sz="2800" dirty="0"/>
          </a:p>
        </p:txBody>
      </p:sp>
    </p:spTree>
    <p:extLst>
      <p:ext uri="{BB962C8B-B14F-4D97-AF65-F5344CB8AC3E}">
        <p14:creationId xmlns:p14="http://schemas.microsoft.com/office/powerpoint/2010/main" val="260598487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063AB0EC-A8E1-4FAB-A56C-E8A5B32EE2F5}" vid="{FAE3AC83-8FB6-4D0F-8402-B3B84E9E0A54}"/>
    </a:ext>
  </a:extLst>
</a:theme>
</file>

<file path=docProps/app.xml><?xml version="1.0" encoding="utf-8"?>
<Properties xmlns="http://schemas.openxmlformats.org/officeDocument/2006/extended-properties" xmlns:vt="http://schemas.openxmlformats.org/officeDocument/2006/docPropsVTypes">
  <Template>Orange Line</Template>
  <TotalTime>6394</TotalTime>
  <Words>950</Words>
  <Application>Microsoft Office PowerPoint</Application>
  <PresentationFormat>Widescreen</PresentationFormat>
  <Paragraphs>66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Calibri Light</vt:lpstr>
      <vt:lpstr>Wingdings</vt:lpstr>
      <vt:lpstr>Retrospect</vt:lpstr>
      <vt:lpstr>New Deal Efficacy</vt:lpstr>
      <vt:lpstr>Announcements/Reminders</vt:lpstr>
      <vt:lpstr>Review Questions</vt:lpstr>
      <vt:lpstr>PowerPoint Presentation</vt:lpstr>
      <vt:lpstr>PowerPoint Presentation</vt:lpstr>
      <vt:lpstr>PowerPoint Presentation</vt:lpstr>
      <vt:lpstr>PowerPoint Presentation</vt:lpstr>
      <vt:lpstr>PowerPoint Presentation</vt:lpstr>
      <vt:lpstr>Fireside Chats</vt:lpstr>
      <vt:lpstr>Fireside Chats</vt:lpstr>
      <vt:lpstr>PowerPoint Presentation</vt:lpstr>
      <vt:lpstr>PowerPoint Presentation</vt:lpstr>
      <vt:lpstr>Court Packing</vt:lpstr>
      <vt:lpstr>Court Packing</vt:lpstr>
      <vt:lpstr>Court Packing- Public Opinion</vt:lpstr>
      <vt:lpstr>Anotha One</vt:lpstr>
      <vt:lpstr>Court Packing- Public Opinion</vt:lpstr>
      <vt:lpstr>New Deal Debate Instructions</vt:lpstr>
      <vt:lpstr>New Deal Debate- The Debate</vt:lpstr>
      <vt:lpstr>New Deal Debate – Resolution</vt:lpstr>
    </vt:vector>
  </TitlesOfParts>
  <Company>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Deal Efficacy</dc:title>
  <dc:creator>MATTHEW BIRD</dc:creator>
  <cp:lastModifiedBy>MATTHEW BIRD</cp:lastModifiedBy>
  <cp:revision>10</cp:revision>
  <dcterms:created xsi:type="dcterms:W3CDTF">2016-12-16T14:05:42Z</dcterms:created>
  <dcterms:modified xsi:type="dcterms:W3CDTF">2019-11-30T16:59:04Z</dcterms:modified>
</cp:coreProperties>
</file>