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8" r:id="rId3"/>
    <p:sldId id="258" r:id="rId4"/>
    <p:sldId id="259" r:id="rId5"/>
    <p:sldId id="260" r:id="rId6"/>
    <p:sldId id="261" r:id="rId7"/>
    <p:sldId id="264" r:id="rId8"/>
    <p:sldId id="265" r:id="rId9"/>
    <p:sldId id="267" r:id="rId10"/>
    <p:sldId id="266" r:id="rId11"/>
    <p:sldId id="262" r:id="rId12"/>
    <p:sldId id="263" r:id="rId13"/>
    <p:sldId id="25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7911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3/18/2019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39209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9176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3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061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676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bar">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7493100"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6798402" cy="10138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581193" y="2180496"/>
            <a:ext cx="7352194"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
        <p:nvSpPr>
          <p:cNvPr id="8" name="Rectangle 7"/>
          <p:cNvSpPr/>
          <p:nvPr userDrawn="1"/>
        </p:nvSpPr>
        <p:spPr>
          <a:xfrm>
            <a:off x="8040935" y="1"/>
            <a:ext cx="4151065" cy="685800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9"/>
          <p:cNvSpPr>
            <a:spLocks noGrp="1"/>
          </p:cNvSpPr>
          <p:nvPr>
            <p:ph type="body" sz="quarter" idx="13"/>
          </p:nvPr>
        </p:nvSpPr>
        <p:spPr>
          <a:xfrm>
            <a:off x="8307388" y="614363"/>
            <a:ext cx="3476625" cy="60182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344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enter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
        <p:nvSpPr>
          <p:cNvPr id="6" name="Text Placeholder 5"/>
          <p:cNvSpPr>
            <a:spLocks noGrp="1"/>
          </p:cNvSpPr>
          <p:nvPr>
            <p:ph type="body" sz="quarter" idx="13"/>
          </p:nvPr>
        </p:nvSpPr>
        <p:spPr>
          <a:xfrm>
            <a:off x="1795300" y="2769136"/>
            <a:ext cx="8763000" cy="11207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056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4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7843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6477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8152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5253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t">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3/18/2019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141952207"/>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93" r:id="rId3"/>
    <p:sldLayoutId id="2147483694"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x6t7vVTxai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mericanrhetoric.com/speeches/mlkihaveadream.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Organized Protest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315489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riders</a:t>
            </a:r>
            <a:endParaRPr lang="en-US" dirty="0"/>
          </a:p>
        </p:txBody>
      </p:sp>
      <p:sp>
        <p:nvSpPr>
          <p:cNvPr id="3" name="Content Placeholder 2"/>
          <p:cNvSpPr>
            <a:spLocks noGrp="1"/>
          </p:cNvSpPr>
          <p:nvPr>
            <p:ph idx="1"/>
          </p:nvPr>
        </p:nvSpPr>
        <p:spPr/>
        <p:txBody>
          <a:bodyPr>
            <a:noAutofit/>
          </a:bodyPr>
          <a:lstStyle/>
          <a:p>
            <a:pPr marL="0" indent="0">
              <a:buNone/>
            </a:pPr>
            <a:r>
              <a:rPr lang="en-US" sz="2400" dirty="0"/>
              <a:t>When the </a:t>
            </a:r>
            <a:r>
              <a:rPr lang="en-US" sz="2400" dirty="0" err="1"/>
              <a:t>Trailways</a:t>
            </a:r>
            <a:r>
              <a:rPr lang="en-US" sz="2400" dirty="0"/>
              <a:t> bus reached Anniston and pulled in at the terminal an hour after the Greyhound bus was burned, it was boarded by eight Klansmen. They beat the Freedom Riders and left them semi-conscious in the back of the </a:t>
            </a:r>
            <a:r>
              <a:rPr lang="en-US" sz="2400" dirty="0" smtClean="0"/>
              <a:t>bus…</a:t>
            </a:r>
            <a:endParaRPr lang="en-US" sz="2400" dirty="0"/>
          </a:p>
          <a:p>
            <a:pPr marL="0" indent="0">
              <a:buNone/>
            </a:pPr>
            <a:r>
              <a:rPr lang="en-US" sz="2400" dirty="0"/>
              <a:t>When the bus arrived in Birmingham, it was attacked by a mob of KKK </a:t>
            </a:r>
            <a:r>
              <a:rPr lang="en-US" sz="2400" dirty="0" smtClean="0"/>
              <a:t>members</a:t>
            </a:r>
            <a:r>
              <a:rPr lang="en-US" sz="2400" dirty="0"/>
              <a:t> aided and abetted by police under the orders of Commissioner Bull Connor</a:t>
            </a:r>
            <a:r>
              <a:rPr lang="en-US" sz="2400" dirty="0" smtClean="0"/>
              <a:t>.</a:t>
            </a:r>
            <a:r>
              <a:rPr lang="en-US" sz="2400" dirty="0"/>
              <a:t> As the riders exited the bus, they were beaten by the mob with baseball bats, iron pipes and bicycle chains. Among the attacking Klansmen was Gary Thomas Rowe, an FBI informant. White Freedom Riders were singled out for especially frenzied beatings; James Peck required more than 50 stitches to the wounds in his head</a:t>
            </a:r>
            <a:r>
              <a:rPr lang="en-US" sz="2400" dirty="0" smtClean="0"/>
              <a:t>.</a:t>
            </a:r>
            <a:r>
              <a:rPr lang="en-US" sz="2400" dirty="0"/>
              <a:t> Peck was taken to </a:t>
            </a:r>
            <a:r>
              <a:rPr lang="en-US" sz="2400" dirty="0" err="1"/>
              <a:t>Carraway</a:t>
            </a:r>
            <a:r>
              <a:rPr lang="en-US" sz="2400" dirty="0"/>
              <a:t> Methodist Medical Center, which refused to treat him; he was later treated at Jefferson Hillman Hospital</a:t>
            </a:r>
            <a:r>
              <a:rPr lang="en-US" sz="2400" dirty="0" smtClean="0"/>
              <a:t>.</a:t>
            </a:r>
            <a:endParaRPr lang="en-US" sz="2400" dirty="0"/>
          </a:p>
          <a:p>
            <a:endParaRPr lang="en-US" sz="2400" dirty="0"/>
          </a:p>
        </p:txBody>
      </p:sp>
    </p:spTree>
    <p:extLst>
      <p:ext uri="{BB962C8B-B14F-4D97-AF65-F5344CB8AC3E}">
        <p14:creationId xmlns:p14="http://schemas.microsoft.com/office/powerpoint/2010/main" val="3102955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Selma and bloody </a:t>
            </a:r>
            <a:r>
              <a:rPr lang="en-US" dirty="0"/>
              <a:t>S</a:t>
            </a:r>
            <a:r>
              <a:rPr lang="en-US" dirty="0" smtClean="0"/>
              <a:t>unday</a:t>
            </a:r>
            <a:endParaRPr lang="en-US" dirty="0"/>
          </a:p>
        </p:txBody>
      </p:sp>
      <p:sp>
        <p:nvSpPr>
          <p:cNvPr id="3" name="Content Placeholder 2"/>
          <p:cNvSpPr>
            <a:spLocks noGrp="1"/>
          </p:cNvSpPr>
          <p:nvPr>
            <p:ph idx="1"/>
          </p:nvPr>
        </p:nvSpPr>
        <p:spPr/>
        <p:txBody>
          <a:bodyPr>
            <a:normAutofit/>
          </a:bodyPr>
          <a:lstStyle/>
          <a:p>
            <a:r>
              <a:rPr lang="en-US" sz="2800" u="sng" dirty="0">
                <a:hlinkClick r:id="rId2"/>
              </a:rPr>
              <a:t>https://</a:t>
            </a:r>
            <a:r>
              <a:rPr lang="en-US" sz="2800" u="sng" dirty="0" smtClean="0">
                <a:hlinkClick r:id="rId2"/>
              </a:rPr>
              <a:t>www.youtube.com/watch?v=x6t7vVTxaic</a:t>
            </a:r>
            <a:r>
              <a:rPr lang="en-US" sz="2800" u="sng" dirty="0" smtClean="0"/>
              <a:t> </a:t>
            </a:r>
            <a:endParaRPr lang="en-US" sz="2800" u="sng" dirty="0" smtClean="0"/>
          </a:p>
          <a:p>
            <a:r>
              <a:rPr lang="en-US" sz="2800" u="sng" dirty="0" smtClean="0"/>
              <a:t>Civil </a:t>
            </a:r>
            <a:r>
              <a:rPr lang="en-US" sz="2800" u="sng" dirty="0" smtClean="0"/>
              <a:t>Disobedience</a:t>
            </a:r>
            <a:r>
              <a:rPr lang="en-US" sz="2800" dirty="0" smtClean="0"/>
              <a:t> – Breaking unjust laws as a form of protest</a:t>
            </a:r>
          </a:p>
          <a:p>
            <a:pPr lvl="1"/>
            <a:r>
              <a:rPr lang="en-US" sz="2400" dirty="0" smtClean="0"/>
              <a:t>Examples?</a:t>
            </a:r>
          </a:p>
          <a:p>
            <a:r>
              <a:rPr lang="en-US" sz="2800" dirty="0" smtClean="0"/>
              <a:t>Read the article in the magazine about the march from Selma to Montgomery and answer the questions in your notes</a:t>
            </a:r>
          </a:p>
          <a:p>
            <a:pPr lvl="1"/>
            <a:r>
              <a:rPr lang="en-US" sz="2400" dirty="0" smtClean="0"/>
              <a:t>You may work in groups of up to 3</a:t>
            </a:r>
            <a:endParaRPr lang="en-US" sz="2400" dirty="0"/>
          </a:p>
        </p:txBody>
      </p:sp>
    </p:spTree>
    <p:extLst>
      <p:ext uri="{BB962C8B-B14F-4D97-AF65-F5344CB8AC3E}">
        <p14:creationId xmlns:p14="http://schemas.microsoft.com/office/powerpoint/2010/main" val="2332854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rights act of 1965</a:t>
            </a:r>
            <a:endParaRPr lang="en-US" dirty="0"/>
          </a:p>
        </p:txBody>
      </p:sp>
      <p:sp>
        <p:nvSpPr>
          <p:cNvPr id="3" name="Content Placeholder 2"/>
          <p:cNvSpPr>
            <a:spLocks noGrp="1"/>
          </p:cNvSpPr>
          <p:nvPr>
            <p:ph idx="1"/>
          </p:nvPr>
        </p:nvSpPr>
        <p:spPr/>
        <p:txBody>
          <a:bodyPr>
            <a:normAutofit/>
          </a:bodyPr>
          <a:lstStyle/>
          <a:p>
            <a:r>
              <a:rPr lang="en-US" sz="2800" dirty="0" smtClean="0"/>
              <a:t>August 6, 1965</a:t>
            </a:r>
          </a:p>
          <a:p>
            <a:r>
              <a:rPr lang="en-US" sz="2800" dirty="0" smtClean="0"/>
              <a:t>Outlawed </a:t>
            </a:r>
            <a:r>
              <a:rPr lang="en-US" sz="2800" dirty="0"/>
              <a:t>literacy </a:t>
            </a:r>
            <a:r>
              <a:rPr lang="en-US" sz="2800" dirty="0" smtClean="0"/>
              <a:t>tests</a:t>
            </a:r>
          </a:p>
          <a:p>
            <a:r>
              <a:rPr lang="en-US" sz="2800" dirty="0"/>
              <a:t>S</a:t>
            </a:r>
            <a:r>
              <a:rPr lang="en-US" sz="2800" dirty="0" smtClean="0"/>
              <a:t>ent </a:t>
            </a:r>
            <a:r>
              <a:rPr lang="en-US" sz="2800" dirty="0"/>
              <a:t>federal voter </a:t>
            </a:r>
            <a:r>
              <a:rPr lang="en-US" sz="2800" dirty="0" smtClean="0"/>
              <a:t>registrars to </a:t>
            </a:r>
            <a:r>
              <a:rPr lang="en-US" sz="2800" dirty="0"/>
              <a:t>southern </a:t>
            </a:r>
            <a:r>
              <a:rPr lang="en-US" sz="2800" dirty="0" smtClean="0"/>
              <a:t>states</a:t>
            </a:r>
          </a:p>
          <a:p>
            <a:r>
              <a:rPr lang="en-US" sz="2800" dirty="0" smtClean="0"/>
              <a:t>Was it effective?</a:t>
            </a:r>
          </a:p>
          <a:p>
            <a:pPr lvl="1"/>
            <a:r>
              <a:rPr lang="en-US" sz="2600" dirty="0" smtClean="0"/>
              <a:t>The </a:t>
            </a:r>
            <a:r>
              <a:rPr lang="en-US" sz="2600" dirty="0"/>
              <a:t>percentage </a:t>
            </a:r>
            <a:r>
              <a:rPr lang="en-US" sz="2600" dirty="0" smtClean="0"/>
              <a:t>of blacks </a:t>
            </a:r>
            <a:r>
              <a:rPr lang="en-US" sz="2600" dirty="0"/>
              <a:t>registered to vote in the state </a:t>
            </a:r>
            <a:r>
              <a:rPr lang="en-US" sz="2600" dirty="0" smtClean="0"/>
              <a:t>of Mississippi </a:t>
            </a:r>
            <a:r>
              <a:rPr lang="en-US" sz="2600" dirty="0"/>
              <a:t>had risen from 6.7% of </a:t>
            </a:r>
            <a:r>
              <a:rPr lang="en-US" sz="2600" dirty="0" smtClean="0"/>
              <a:t>the population </a:t>
            </a:r>
            <a:r>
              <a:rPr lang="en-US" sz="2600" dirty="0"/>
              <a:t>before 1965 to 66.5% </a:t>
            </a:r>
            <a:r>
              <a:rPr lang="en-US" sz="2600" dirty="0" smtClean="0"/>
              <a:t>by 1969</a:t>
            </a:r>
            <a:endParaRPr lang="en-US" sz="2600" dirty="0"/>
          </a:p>
        </p:txBody>
      </p:sp>
    </p:spTree>
    <p:extLst>
      <p:ext uri="{BB962C8B-B14F-4D97-AF65-F5344CB8AC3E}">
        <p14:creationId xmlns:p14="http://schemas.microsoft.com/office/powerpoint/2010/main" val="73768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Journal</a:t>
            </a:r>
            <a:endParaRPr lang="en-US" sz="4000" dirty="0"/>
          </a:p>
        </p:txBody>
      </p:sp>
      <p:sp>
        <p:nvSpPr>
          <p:cNvPr id="5" name="Content Placeholder 4"/>
          <p:cNvSpPr>
            <a:spLocks noGrp="1"/>
          </p:cNvSpPr>
          <p:nvPr>
            <p:ph idx="1"/>
          </p:nvPr>
        </p:nvSpPr>
        <p:spPr/>
        <p:txBody>
          <a:bodyPr>
            <a:normAutofit/>
          </a:bodyPr>
          <a:lstStyle/>
          <a:p>
            <a:r>
              <a:rPr lang="en-US" sz="2800" dirty="0" smtClean="0"/>
              <a:t>What is courage? How is courage demonstrated in the events we’ve learned about that took place during the Civil Rights Movement?</a:t>
            </a:r>
            <a:endParaRPr lang="en-US" sz="2800" dirty="0"/>
          </a:p>
        </p:txBody>
      </p:sp>
      <p:sp>
        <p:nvSpPr>
          <p:cNvPr id="6" name="Text Placeholder 5"/>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402670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Voter Registration Activity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38144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have a dream speech</a:t>
            </a:r>
            <a:endParaRPr lang="en-US" dirty="0"/>
          </a:p>
        </p:txBody>
      </p:sp>
      <p:sp>
        <p:nvSpPr>
          <p:cNvPr id="3" name="Content Placeholder 2"/>
          <p:cNvSpPr>
            <a:spLocks noGrp="1"/>
          </p:cNvSpPr>
          <p:nvPr>
            <p:ph idx="1"/>
          </p:nvPr>
        </p:nvSpPr>
        <p:spPr/>
        <p:txBody>
          <a:bodyPr>
            <a:noAutofit/>
          </a:bodyPr>
          <a:lstStyle/>
          <a:p>
            <a:r>
              <a:rPr lang="en-US" sz="2800" dirty="0" smtClean="0"/>
              <a:t>This is widely regarded as one of the most influential speeches in </a:t>
            </a:r>
            <a:r>
              <a:rPr lang="en-US" sz="2800" dirty="0"/>
              <a:t>American history - </a:t>
            </a:r>
            <a:r>
              <a:rPr lang="en-US" sz="2800" dirty="0">
                <a:hlinkClick r:id="rId2"/>
              </a:rPr>
              <a:t>http://</a:t>
            </a:r>
            <a:r>
              <a:rPr lang="en-US" sz="2800" dirty="0" smtClean="0">
                <a:hlinkClick r:id="rId2"/>
              </a:rPr>
              <a:t>www.americanrhetoric.com/speeches/mlkihaveadream.htm</a:t>
            </a:r>
            <a:r>
              <a:rPr lang="en-US" sz="2800" dirty="0" smtClean="0"/>
              <a:t> </a:t>
            </a:r>
          </a:p>
          <a:p>
            <a:r>
              <a:rPr lang="en-US" sz="2800" dirty="0" smtClean="0"/>
              <a:t>As you listen take notes of phrases that are moving, powerful or confusing</a:t>
            </a:r>
          </a:p>
          <a:p>
            <a:pPr lvl="1"/>
            <a:r>
              <a:rPr lang="en-US" sz="2400" dirty="0" smtClean="0"/>
              <a:t>Also discuss why this is so widely seen as one of the best speeches</a:t>
            </a:r>
          </a:p>
          <a:p>
            <a:r>
              <a:rPr lang="en-US" sz="2800" dirty="0" smtClean="0"/>
              <a:t>Write your own speech about what is needed for a better America, using the same techniques that made the “I Have a Dream” speech so powerful</a:t>
            </a:r>
            <a:endParaRPr lang="en-US" sz="2800" dirty="0"/>
          </a:p>
        </p:txBody>
      </p:sp>
    </p:spTree>
    <p:extLst>
      <p:ext uri="{BB962C8B-B14F-4D97-AF65-F5344CB8AC3E}">
        <p14:creationId xmlns:p14="http://schemas.microsoft.com/office/powerpoint/2010/main" val="110486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1964</a:t>
            </a:r>
            <a:endParaRPr lang="en-US" dirty="0"/>
          </a:p>
        </p:txBody>
      </p:sp>
      <p:sp>
        <p:nvSpPr>
          <p:cNvPr id="3" name="Content Placeholder 2"/>
          <p:cNvSpPr>
            <a:spLocks noGrp="1"/>
          </p:cNvSpPr>
          <p:nvPr>
            <p:ph idx="1"/>
          </p:nvPr>
        </p:nvSpPr>
        <p:spPr/>
        <p:txBody>
          <a:bodyPr>
            <a:noAutofit/>
          </a:bodyPr>
          <a:lstStyle/>
          <a:p>
            <a:r>
              <a:rPr lang="en-US" sz="2800" dirty="0"/>
              <a:t>Introduced by </a:t>
            </a:r>
            <a:r>
              <a:rPr lang="en-US" sz="2800" dirty="0" smtClean="0"/>
              <a:t>John F Kennedy</a:t>
            </a:r>
            <a:endParaRPr lang="en-US" sz="2800" dirty="0"/>
          </a:p>
          <a:p>
            <a:r>
              <a:rPr lang="en-US" sz="2800" dirty="0"/>
              <a:t>Signed </a:t>
            </a:r>
            <a:r>
              <a:rPr lang="en-US" sz="2800" dirty="0" smtClean="0"/>
              <a:t>by Lyndon B Johnson</a:t>
            </a:r>
            <a:endParaRPr lang="en-US" sz="2800" dirty="0"/>
          </a:p>
          <a:p>
            <a:r>
              <a:rPr lang="en-US" sz="2800" dirty="0"/>
              <a:t>What did it do</a:t>
            </a:r>
            <a:r>
              <a:rPr lang="en-US" sz="2800" dirty="0" smtClean="0"/>
              <a:t>?</a:t>
            </a:r>
            <a:endParaRPr lang="en-US" sz="2800" dirty="0"/>
          </a:p>
          <a:p>
            <a:pPr lvl="1"/>
            <a:r>
              <a:rPr lang="en-US" sz="2400" dirty="0"/>
              <a:t>Equal pay for </a:t>
            </a:r>
            <a:r>
              <a:rPr lang="en-US" sz="2400" dirty="0" smtClean="0"/>
              <a:t>women/blacks</a:t>
            </a:r>
            <a:endParaRPr lang="en-US" sz="2400" dirty="0"/>
          </a:p>
          <a:p>
            <a:pPr lvl="1"/>
            <a:r>
              <a:rPr lang="en-US" sz="2400" dirty="0"/>
              <a:t>Prohibits discrimination based on </a:t>
            </a:r>
            <a:r>
              <a:rPr lang="en-US" sz="2400" dirty="0" smtClean="0"/>
              <a:t>gender</a:t>
            </a:r>
            <a:endParaRPr lang="en-US" sz="2400" dirty="0"/>
          </a:p>
          <a:p>
            <a:pPr lvl="1"/>
            <a:r>
              <a:rPr lang="en-US" sz="2400" dirty="0"/>
              <a:t>Racial quotas in schools (forced busing</a:t>
            </a:r>
            <a:r>
              <a:rPr lang="en-US" sz="2400" dirty="0" smtClean="0"/>
              <a:t>)</a:t>
            </a:r>
            <a:endParaRPr lang="en-US" sz="2400" dirty="0"/>
          </a:p>
          <a:p>
            <a:pPr lvl="1"/>
            <a:r>
              <a:rPr lang="en-US" sz="2400" dirty="0"/>
              <a:t>Equal voting rights (no literacy tests/poll tax/</a:t>
            </a:r>
            <a:r>
              <a:rPr lang="en-US" sz="2400" dirty="0" err="1"/>
              <a:t>etc</a:t>
            </a:r>
            <a:r>
              <a:rPr lang="en-US" sz="2400" dirty="0" smtClean="0"/>
              <a:t>)</a:t>
            </a:r>
            <a:endParaRPr lang="en-US" sz="2400" dirty="0"/>
          </a:p>
          <a:p>
            <a:pPr lvl="1"/>
            <a:r>
              <a:rPr lang="en-US" sz="2400" dirty="0"/>
              <a:t>Outlaws discrimination in hotels, </a:t>
            </a:r>
            <a:r>
              <a:rPr lang="en-US" sz="2400" dirty="0" smtClean="0"/>
              <a:t>restaurants, theaters </a:t>
            </a:r>
            <a:r>
              <a:rPr lang="en-US" sz="2400" dirty="0"/>
              <a:t>and more.</a:t>
            </a:r>
          </a:p>
        </p:txBody>
      </p:sp>
    </p:spTree>
    <p:extLst>
      <p:ext uri="{BB962C8B-B14F-4D97-AF65-F5344CB8AC3E}">
        <p14:creationId xmlns:p14="http://schemas.microsoft.com/office/powerpoint/2010/main" val="3282360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Presidential Influences</a:t>
            </a:r>
            <a:endParaRPr lang="en-US" sz="3600" dirty="0"/>
          </a:p>
        </p:txBody>
      </p:sp>
      <p:pic>
        <p:nvPicPr>
          <p:cNvPr id="7" name="Content Placeholder 6" descr="Learner-CenteredHistory - Week 13, Chapter 34 Tindall&amp;Shi"/>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79967" y="1992132"/>
            <a:ext cx="3848695" cy="4658363"/>
          </a:xfrm>
        </p:spPr>
      </p:pic>
      <p:pic>
        <p:nvPicPr>
          <p:cNvPr id="10" name="Content Placeholder 9" descr="&lt;strong&gt;John_F._Kennedy&lt;/strong&gt;_White_House_color_photo_portrait_big.jpg"/>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75741" y="1992132"/>
            <a:ext cx="3906156" cy="4680555"/>
          </a:xfrm>
        </p:spPr>
      </p:pic>
    </p:spTree>
    <p:extLst>
      <p:ext uri="{BB962C8B-B14F-4D97-AF65-F5344CB8AC3E}">
        <p14:creationId xmlns:p14="http://schemas.microsoft.com/office/powerpoint/2010/main" val="777335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Presidential Influences</a:t>
            </a:r>
            <a:endParaRPr lang="en-US" sz="3600" dirty="0"/>
          </a:p>
        </p:txBody>
      </p:sp>
      <p:sp>
        <p:nvSpPr>
          <p:cNvPr id="3" name="Content Placeholder 2"/>
          <p:cNvSpPr>
            <a:spLocks noGrp="1"/>
          </p:cNvSpPr>
          <p:nvPr>
            <p:ph sz="half" idx="1"/>
          </p:nvPr>
        </p:nvSpPr>
        <p:spPr/>
        <p:txBody>
          <a:bodyPr>
            <a:noAutofit/>
          </a:bodyPr>
          <a:lstStyle/>
          <a:p>
            <a:pPr marL="0" indent="0">
              <a:buNone/>
            </a:pPr>
            <a:r>
              <a:rPr lang="en-US" sz="2800" b="1" dirty="0" smtClean="0"/>
              <a:t>John F Kennedy-</a:t>
            </a:r>
          </a:p>
          <a:p>
            <a:r>
              <a:rPr lang="en-US" sz="2800" dirty="0" smtClean="0"/>
              <a:t>Originally was unresponsive to the Civil Rights Movement</a:t>
            </a:r>
          </a:p>
          <a:p>
            <a:r>
              <a:rPr lang="en-US" sz="2800" dirty="0" smtClean="0"/>
              <a:t>Changed his mind after seeing news footage of protests in Birmingham, Alabama</a:t>
            </a:r>
          </a:p>
          <a:p>
            <a:r>
              <a:rPr lang="en-US" sz="2800" dirty="0" smtClean="0"/>
              <a:t>Demanded that Congress pass laws protecting equality</a:t>
            </a:r>
            <a:endParaRPr lang="en-US" sz="2800" dirty="0"/>
          </a:p>
        </p:txBody>
      </p:sp>
      <p:sp>
        <p:nvSpPr>
          <p:cNvPr id="4" name="Content Placeholder 3"/>
          <p:cNvSpPr>
            <a:spLocks noGrp="1"/>
          </p:cNvSpPr>
          <p:nvPr>
            <p:ph sz="half" idx="2"/>
          </p:nvPr>
        </p:nvSpPr>
        <p:spPr/>
        <p:txBody>
          <a:bodyPr>
            <a:normAutofit/>
          </a:bodyPr>
          <a:lstStyle/>
          <a:p>
            <a:pPr marL="0" indent="0">
              <a:buNone/>
            </a:pPr>
            <a:r>
              <a:rPr lang="en-US" sz="2800" b="1" dirty="0" smtClean="0"/>
              <a:t>Lyndon B Johnson-</a:t>
            </a:r>
          </a:p>
          <a:p>
            <a:r>
              <a:rPr lang="en-US" sz="2800" dirty="0" smtClean="0"/>
              <a:t>Big focus on domestic issues (Great Society)</a:t>
            </a:r>
          </a:p>
          <a:p>
            <a:r>
              <a:rPr lang="en-US" sz="2800" dirty="0" smtClean="0"/>
              <a:t>Pressured Congress to pass Kennedy’s Civil Rights Act</a:t>
            </a:r>
            <a:endParaRPr lang="en-US" sz="2800" dirty="0"/>
          </a:p>
        </p:txBody>
      </p:sp>
    </p:spTree>
    <p:extLst>
      <p:ext uri="{BB962C8B-B14F-4D97-AF65-F5344CB8AC3E}">
        <p14:creationId xmlns:p14="http://schemas.microsoft.com/office/powerpoint/2010/main" val="2542254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Freedom Riders</a:t>
            </a:r>
            <a:endParaRPr lang="en-US" dirty="0"/>
          </a:p>
        </p:txBody>
      </p:sp>
      <p:sp>
        <p:nvSpPr>
          <p:cNvPr id="6" name="Content Placeholder 5"/>
          <p:cNvSpPr>
            <a:spLocks noGrp="1"/>
          </p:cNvSpPr>
          <p:nvPr>
            <p:ph idx="1"/>
          </p:nvPr>
        </p:nvSpPr>
        <p:spPr/>
        <p:txBody>
          <a:bodyPr>
            <a:normAutofit/>
          </a:bodyPr>
          <a:lstStyle/>
          <a:p>
            <a:r>
              <a:rPr lang="en-US" sz="2800" dirty="0" smtClean="0"/>
              <a:t>Civil rights activists rode buses in mixed racial groups into segregated southern cities</a:t>
            </a:r>
          </a:p>
          <a:p>
            <a:r>
              <a:rPr lang="en-US" sz="2800" dirty="0" smtClean="0"/>
              <a:t>This provoked violent reactions, much of which was endorsed by the police</a:t>
            </a:r>
            <a:endParaRPr lang="en-US" sz="2800" dirty="0"/>
          </a:p>
        </p:txBody>
      </p:sp>
    </p:spTree>
    <p:extLst>
      <p:ext uri="{BB962C8B-B14F-4D97-AF65-F5344CB8AC3E}">
        <p14:creationId xmlns:p14="http://schemas.microsoft.com/office/powerpoint/2010/main" val="1389967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riders</a:t>
            </a:r>
            <a:endParaRPr lang="en-US" dirty="0"/>
          </a:p>
        </p:txBody>
      </p:sp>
      <p:sp>
        <p:nvSpPr>
          <p:cNvPr id="3" name="Content Placeholder 2"/>
          <p:cNvSpPr>
            <a:spLocks noGrp="1"/>
          </p:cNvSpPr>
          <p:nvPr>
            <p:ph idx="1"/>
          </p:nvPr>
        </p:nvSpPr>
        <p:spPr/>
        <p:txBody>
          <a:bodyPr>
            <a:noAutofit/>
          </a:bodyPr>
          <a:lstStyle/>
          <a:p>
            <a:pPr marL="0" indent="0">
              <a:buNone/>
            </a:pPr>
            <a:r>
              <a:rPr lang="en-US" sz="2800" dirty="0"/>
              <a:t>On May 14, Mother's Day, in Anniston, a mob of Klansmen, some still in church attire, attacked the first of the two buses (the Greyhound). The driver tried to leave the station, but was blocked until KKK members slashed its </a:t>
            </a:r>
            <a:r>
              <a:rPr lang="en-US" sz="2800" dirty="0" smtClean="0"/>
              <a:t>tires.</a:t>
            </a:r>
            <a:r>
              <a:rPr lang="en-US" sz="2800" baseline="30000" dirty="0"/>
              <a:t> </a:t>
            </a:r>
            <a:r>
              <a:rPr lang="en-US" sz="2800" dirty="0" smtClean="0"/>
              <a:t>The </a:t>
            </a:r>
            <a:r>
              <a:rPr lang="en-US" sz="2800" dirty="0"/>
              <a:t>mob forced the crippled bus to stop several miles outside of town and then firebombed it</a:t>
            </a:r>
            <a:r>
              <a:rPr lang="en-US" sz="2800" dirty="0" smtClean="0"/>
              <a:t>.</a:t>
            </a:r>
            <a:r>
              <a:rPr lang="en-US" sz="2800" dirty="0"/>
              <a:t> As the bus burned, the mob held the doors shut, intending to burn the riders to death. Sources disagree, but either an exploding fuel </a:t>
            </a:r>
            <a:r>
              <a:rPr lang="en-US" sz="2800" dirty="0" smtClean="0"/>
              <a:t>tank</a:t>
            </a:r>
            <a:r>
              <a:rPr lang="en-US" sz="2800" dirty="0"/>
              <a:t> or an undercover state investigator brandishing a revolver caused the mob to retreat, and the riders escaped the bus</a:t>
            </a:r>
            <a:r>
              <a:rPr lang="en-US" sz="2800" dirty="0" smtClean="0"/>
              <a:t>.</a:t>
            </a:r>
            <a:r>
              <a:rPr lang="en-US" sz="2800" dirty="0"/>
              <a:t> The mob beat the riders after they got out. Only warning shots fired into the air by highway patrolmen prevented the riders from being </a:t>
            </a:r>
            <a:r>
              <a:rPr lang="en-US" sz="2800" dirty="0" smtClean="0"/>
              <a:t>lynched…</a:t>
            </a:r>
            <a:endParaRPr lang="en-US" sz="2800" dirty="0"/>
          </a:p>
        </p:txBody>
      </p:sp>
    </p:spTree>
    <p:extLst>
      <p:ext uri="{BB962C8B-B14F-4D97-AF65-F5344CB8AC3E}">
        <p14:creationId xmlns:p14="http://schemas.microsoft.com/office/powerpoint/2010/main" val="4011769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Freedom riders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That night, the hospitalized Freedom Riders, most of whom had been refused care, were removed from the hospital at 2 AM, because the staff feared the mob outside the hospital. The local civil rights leader Rev. Fred </a:t>
            </a:r>
            <a:r>
              <a:rPr lang="en-US" sz="2800" dirty="0" err="1"/>
              <a:t>Shuttlesworth</a:t>
            </a:r>
            <a:r>
              <a:rPr lang="en-US" sz="2800" dirty="0"/>
              <a:t> organized several cars of black citizens to rescue the injured Freedom Riders in defiance of the white supremacists. The black people were under the leadership of Colonel Stone Johnson and were openly armed as they arrived at the hospital, protecting the Freedom Riders from the </a:t>
            </a:r>
            <a:r>
              <a:rPr lang="en-US" sz="2800" dirty="0" smtClean="0"/>
              <a:t>mob…</a:t>
            </a:r>
            <a:endParaRPr lang="en-US" sz="2800" dirty="0"/>
          </a:p>
        </p:txBody>
      </p:sp>
    </p:spTree>
    <p:extLst>
      <p:ext uri="{BB962C8B-B14F-4D97-AF65-F5344CB8AC3E}">
        <p14:creationId xmlns:p14="http://schemas.microsoft.com/office/powerpoint/2010/main" val="64434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CD276243-B1F3-4161-8233-679F38F1EFEC}" vid="{B803E99D-AB8C-44F8-99BF-7B56B89D5AC0}"/>
    </a:ext>
  </a:extLst>
</a:theme>
</file>

<file path=docProps/app.xml><?xml version="1.0" encoding="utf-8"?>
<Properties xmlns="http://schemas.openxmlformats.org/officeDocument/2006/extended-properties" xmlns:vt="http://schemas.openxmlformats.org/officeDocument/2006/docPropsVTypes">
  <Template>Boxy Teal</Template>
  <TotalTime>1815</TotalTime>
  <Words>504</Words>
  <Application>Microsoft Office PowerPoint</Application>
  <PresentationFormat>Widescreen</PresentationFormat>
  <Paragraphs>49</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Gill Sans MT</vt:lpstr>
      <vt:lpstr>Wingdings 2</vt:lpstr>
      <vt:lpstr>Dividend</vt:lpstr>
      <vt:lpstr>Organized Protest</vt:lpstr>
      <vt:lpstr>Voter Registration Activity</vt:lpstr>
      <vt:lpstr>I have a dream speech</vt:lpstr>
      <vt:lpstr>Civil rights act 1964</vt:lpstr>
      <vt:lpstr>Presidential Influences</vt:lpstr>
      <vt:lpstr>Presidential Influences</vt:lpstr>
      <vt:lpstr>Freedom Riders</vt:lpstr>
      <vt:lpstr>Freedom riders</vt:lpstr>
      <vt:lpstr>Freedom riders</vt:lpstr>
      <vt:lpstr>Freedom riders</vt:lpstr>
      <vt:lpstr>Selma and bloody Sunday</vt:lpstr>
      <vt:lpstr>Voting rights act of 1965</vt:lpstr>
      <vt:lpstr>Journal</vt:lpstr>
    </vt:vector>
  </TitlesOfParts>
  <Company>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on Washington and Selma</dc:title>
  <dc:creator>MATTHEW BIRD</dc:creator>
  <cp:lastModifiedBy>MATTHEW BIRD</cp:lastModifiedBy>
  <cp:revision>18</cp:revision>
  <dcterms:created xsi:type="dcterms:W3CDTF">2017-04-27T15:44:05Z</dcterms:created>
  <dcterms:modified xsi:type="dcterms:W3CDTF">2019-03-18T13:29:22Z</dcterms:modified>
</cp:coreProperties>
</file>