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8" r:id="rId3"/>
    <p:sldId id="277" r:id="rId4"/>
    <p:sldId id="288" r:id="rId5"/>
    <p:sldId id="279" r:id="rId6"/>
    <p:sldId id="280" r:id="rId7"/>
    <p:sldId id="289" r:id="rId8"/>
    <p:sldId id="290" r:id="rId9"/>
    <p:sldId id="283" r:id="rId10"/>
    <p:sldId id="284" r:id="rId11"/>
    <p:sldId id="281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edistrictinggame.org/game/launchgame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track.us/congress/members/UT#ma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ucas.house.gov/legislative-work/how-bill-becomes-law" TargetMode="External"/><Relationship Id="rId2" Type="http://schemas.openxmlformats.org/officeDocument/2006/relationships/hyperlink" Target="https://www.youtube.com/watch?v=FFroMQlKia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Scavenger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 &lt;- That’s not even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Yes, it is</a:t>
            </a:r>
          </a:p>
          <a:p>
            <a:r>
              <a:rPr lang="en-US" sz="2800" u="sng" dirty="0" smtClean="0"/>
              <a:t>Gerrymandering</a:t>
            </a:r>
            <a:r>
              <a:rPr lang="en-US" sz="2800" dirty="0" smtClean="0"/>
              <a:t>: Drawing really weird districting lines so that your party gets more votes in Congress</a:t>
            </a:r>
          </a:p>
          <a:p>
            <a:r>
              <a:rPr lang="en-US" sz="2800" dirty="0">
                <a:hlinkClick r:id="rId2"/>
              </a:rPr>
              <a:t>http://redistrictinggame.org/game/launchgame.php</a:t>
            </a:r>
            <a:endParaRPr lang="en-US" sz="2800" dirty="0"/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9210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legislators?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81917"/>
              </p:ext>
            </p:extLst>
          </p:nvPr>
        </p:nvGraphicFramePr>
        <p:xfrm>
          <a:off x="1295400" y="1828800"/>
          <a:ext cx="9601200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49443701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5413094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Representatives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3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Rob Bishop (R)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 Stewart (R)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10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John Curtis (R)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 McAdams (D)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8253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891111"/>
              </p:ext>
            </p:extLst>
          </p:nvPr>
        </p:nvGraphicFramePr>
        <p:xfrm>
          <a:off x="1295400" y="4423955"/>
          <a:ext cx="9601200" cy="914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49443701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54130949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Senators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83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Mike Lee (R)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Mitt Romney (R)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10916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3435531"/>
            <a:ext cx="705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Map: </a:t>
            </a:r>
            <a:r>
              <a:rPr lang="en-US" dirty="0">
                <a:hlinkClick r:id="rId2"/>
              </a:rPr>
              <a:t>https://www.govtrack.us/congress/members/UT#map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Bill Becomes 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Classic: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www.youtube.com/watch?v=FFroMQlKiag</a:t>
            </a:r>
            <a:endParaRPr lang="en-US" sz="2800" dirty="0" smtClean="0"/>
          </a:p>
          <a:p>
            <a:r>
              <a:rPr lang="en-US" sz="2800" dirty="0" smtClean="0"/>
              <a:t>Brief Description</a:t>
            </a:r>
          </a:p>
          <a:p>
            <a:r>
              <a:rPr lang="en-US" sz="2800" dirty="0" smtClean="0"/>
              <a:t>Way too in depth (c’mon Oklahoma… find something to do):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lucas.house.gov/legislative-work/how-bill-becomes-law</a:t>
            </a:r>
            <a:endParaRPr lang="en-US" sz="2800" dirty="0" smtClean="0"/>
          </a:p>
          <a:p>
            <a:pPr lvl="1"/>
            <a:r>
              <a:rPr lang="en-US" sz="2600" dirty="0" smtClean="0"/>
              <a:t>But actually, cool resource</a:t>
            </a:r>
          </a:p>
        </p:txBody>
      </p:sp>
    </p:spTree>
    <p:extLst>
      <p:ext uri="{BB962C8B-B14F-4D97-AF65-F5344CB8AC3E}">
        <p14:creationId xmlns:p14="http://schemas.microsoft.com/office/powerpoint/2010/main" val="1643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bill Actually becomes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Citizen Influence: what options do you have for getting your ideas to be law?</a:t>
            </a:r>
          </a:p>
          <a:p>
            <a:r>
              <a:rPr lang="en-US" sz="2800" u="sng" dirty="0" smtClean="0"/>
              <a:t>Lobbying</a:t>
            </a:r>
            <a:r>
              <a:rPr lang="en-US" sz="2800" dirty="0" smtClean="0"/>
              <a:t>: seeking to influence a public official on an issue</a:t>
            </a:r>
            <a:endParaRPr lang="en-US" sz="2800" u="sng" dirty="0" smtClean="0"/>
          </a:p>
          <a:p>
            <a:pPr lvl="1"/>
            <a:r>
              <a:rPr lang="en-US" sz="2400" dirty="0" smtClean="0"/>
              <a:t>Who lobbies?</a:t>
            </a:r>
          </a:p>
          <a:p>
            <a:pPr lvl="1"/>
            <a:r>
              <a:rPr lang="en-US" sz="2400" i="1" dirty="0" smtClean="0"/>
              <a:t>Citizens United v FEC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71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John Locke was quoted in which American document?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What political philosophy says that everyone must follow the law?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Define “limited government”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List 3 specific weaknesses of the Articles of Confederation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77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 Section 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powers does the constitution give Congress?</a:t>
            </a:r>
          </a:p>
          <a:p>
            <a:r>
              <a:rPr lang="en-US" sz="2800" u="sng" dirty="0" smtClean="0"/>
              <a:t>Expressed </a:t>
            </a:r>
            <a:r>
              <a:rPr lang="en-US" sz="2800" u="sng" dirty="0"/>
              <a:t>P</a:t>
            </a:r>
            <a:r>
              <a:rPr lang="en-US" sz="2800" u="sng" dirty="0" smtClean="0"/>
              <a:t>owers</a:t>
            </a:r>
            <a:r>
              <a:rPr lang="en-US" sz="2800" dirty="0" smtClean="0"/>
              <a:t> v. </a:t>
            </a:r>
            <a:r>
              <a:rPr lang="en-US" sz="2800" u="sng" dirty="0" smtClean="0"/>
              <a:t>Implied Powers</a:t>
            </a:r>
          </a:p>
          <a:p>
            <a:r>
              <a:rPr lang="en-US" sz="2800" u="sng" dirty="0" smtClean="0"/>
              <a:t>Necessary and Proper Clause</a:t>
            </a:r>
            <a:r>
              <a:rPr lang="en-US" sz="2800" dirty="0" smtClean="0"/>
              <a:t>: Congress can make any laws it needs to, in order to do its other jobs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5815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Congress(wo)man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62364"/>
              </p:ext>
            </p:extLst>
          </p:nvPr>
        </p:nvGraphicFramePr>
        <p:xfrm>
          <a:off x="1295400" y="1828800"/>
          <a:ext cx="9601200" cy="41017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63823005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681141930"/>
                    </a:ext>
                  </a:extLst>
                </a:gridCol>
              </a:tblGrid>
              <a:tr h="6061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House</a:t>
                      </a:r>
                      <a:r>
                        <a:rPr lang="en-US" sz="2400" baseline="0" dirty="0" smtClean="0"/>
                        <a:t> of Representatives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Senate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5489"/>
                  </a:ext>
                </a:extLst>
              </a:tr>
              <a:tr h="17477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Qualifications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Qualifications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066986"/>
                  </a:ext>
                </a:extLst>
              </a:tr>
              <a:tr h="17477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you get</a:t>
                      </a:r>
                      <a:r>
                        <a:rPr lang="en-US" sz="2400" baseline="0" dirty="0" smtClean="0"/>
                        <a:t> the job: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you get the job: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Congress(wo)man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608642"/>
              </p:ext>
            </p:extLst>
          </p:nvPr>
        </p:nvGraphicFramePr>
        <p:xfrm>
          <a:off x="1295400" y="1828800"/>
          <a:ext cx="9601200" cy="41017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63823005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681141930"/>
                    </a:ext>
                  </a:extLst>
                </a:gridCol>
              </a:tblGrid>
              <a:tr h="6061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House</a:t>
                      </a:r>
                      <a:r>
                        <a:rPr lang="en-US" sz="2400" baseline="0" dirty="0" smtClean="0"/>
                        <a:t> of Representatives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Senate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5489"/>
                  </a:ext>
                </a:extLst>
              </a:tr>
              <a:tr h="17477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Qualifications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25 years 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citizen for 7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state residency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Qualifications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066986"/>
                  </a:ext>
                </a:extLst>
              </a:tr>
              <a:tr h="17477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you get</a:t>
                      </a:r>
                      <a:r>
                        <a:rPr lang="en-US" sz="2400" baseline="0" dirty="0" smtClean="0"/>
                        <a:t> the job: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you get the job: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3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Congress(wo)man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28800"/>
          <a:ext cx="9601200" cy="41017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63823005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681141930"/>
                    </a:ext>
                  </a:extLst>
                </a:gridCol>
              </a:tblGrid>
              <a:tr h="6061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House</a:t>
                      </a:r>
                      <a:r>
                        <a:rPr lang="en-US" sz="2400" baseline="0" dirty="0" smtClean="0"/>
                        <a:t> of Representatives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Senate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55489"/>
                  </a:ext>
                </a:extLst>
              </a:tr>
              <a:tr h="17477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Qualifications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25 years old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citizen for 7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state residency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Qualifications</a:t>
                      </a:r>
                      <a:r>
                        <a:rPr lang="en-US" sz="24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30 years old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citizen for 9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 state residency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066986"/>
                  </a:ext>
                </a:extLst>
              </a:tr>
              <a:tr h="17477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you get</a:t>
                      </a:r>
                      <a:r>
                        <a:rPr lang="en-US" sz="2400" baseline="0" dirty="0" smtClean="0"/>
                        <a:t> the job: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you get the job: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Districting</a:t>
            </a:r>
            <a:r>
              <a:rPr lang="en-US" sz="2800" dirty="0" smtClean="0"/>
              <a:t>: Determining what regions each Representative/Senator will represent</a:t>
            </a:r>
          </a:p>
          <a:p>
            <a:r>
              <a:rPr lang="en-US" sz="2800" dirty="0" smtClean="0"/>
              <a:t>Why does it matter?</a:t>
            </a:r>
          </a:p>
          <a:p>
            <a:r>
              <a:rPr lang="en-US" sz="2800" dirty="0" smtClean="0"/>
              <a:t>How often do we redraw the lines?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0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Equal population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Can’t discriminate based on race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Compactness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Contiguous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dirty="0" smtClean="0"/>
              <a:t>Preservation of cities and other political subdivisions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56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384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Cambria</vt:lpstr>
      <vt:lpstr>Wingdings</vt:lpstr>
      <vt:lpstr>Red Line Business 16x9</vt:lpstr>
      <vt:lpstr>Constitutional Scavenger Hunt</vt:lpstr>
      <vt:lpstr>Legislative Branch</vt:lpstr>
      <vt:lpstr>Pop Quiz #2</vt:lpstr>
      <vt:lpstr>Starting With Section 8?</vt:lpstr>
      <vt:lpstr>Becoming a Congress(wo)man</vt:lpstr>
      <vt:lpstr>Becoming a Congress(wo)man</vt:lpstr>
      <vt:lpstr>Becoming a Congress(wo)man</vt:lpstr>
      <vt:lpstr>Districting</vt:lpstr>
      <vt:lpstr>Districting Rules</vt:lpstr>
      <vt:lpstr>Gerrymandering &lt;- That’s not even a word</vt:lpstr>
      <vt:lpstr>Who are our legislators?</vt:lpstr>
      <vt:lpstr>How a Bill Becomes a law</vt:lpstr>
      <vt:lpstr>How a bill Actually becomes law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2019-09-16T19:08:55Z</dcterms:created>
  <dcterms:modified xsi:type="dcterms:W3CDTF">2019-09-19T18:56:05Z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