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8" r:id="rId4"/>
    <p:sldId id="259" r:id="rId5"/>
    <p:sldId id="260"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CAB37D7-3F00-4536-8C66-851A77EB9C7E}"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4DAB0-C6C7-4405-BE43-CF57922628E0}" type="slidenum">
              <a:rPr lang="en-US" smtClean="0"/>
              <a:t>‹#›</a:t>
            </a:fld>
            <a:endParaRPr lang="en-US"/>
          </a:p>
        </p:txBody>
      </p:sp>
    </p:spTree>
    <p:extLst>
      <p:ext uri="{BB962C8B-B14F-4D97-AF65-F5344CB8AC3E}">
        <p14:creationId xmlns:p14="http://schemas.microsoft.com/office/powerpoint/2010/main" val="307577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CAB37D7-3F00-4536-8C66-851A77EB9C7E}"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4DAB0-C6C7-4405-BE43-CF57922628E0}" type="slidenum">
              <a:rPr lang="en-US" smtClean="0"/>
              <a:t>‹#›</a:t>
            </a:fld>
            <a:endParaRPr lang="en-US"/>
          </a:p>
        </p:txBody>
      </p:sp>
    </p:spTree>
    <p:extLst>
      <p:ext uri="{BB962C8B-B14F-4D97-AF65-F5344CB8AC3E}">
        <p14:creationId xmlns:p14="http://schemas.microsoft.com/office/powerpoint/2010/main" val="2965885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CAB37D7-3F00-4536-8C66-851A77EB9C7E}"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4DAB0-C6C7-4405-BE43-CF57922628E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728133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CAB37D7-3F00-4536-8C66-851A77EB9C7E}"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4DAB0-C6C7-4405-BE43-CF57922628E0}" type="slidenum">
              <a:rPr lang="en-US" smtClean="0"/>
              <a:t>‹#›</a:t>
            </a:fld>
            <a:endParaRPr lang="en-US"/>
          </a:p>
        </p:txBody>
      </p:sp>
    </p:spTree>
    <p:extLst>
      <p:ext uri="{BB962C8B-B14F-4D97-AF65-F5344CB8AC3E}">
        <p14:creationId xmlns:p14="http://schemas.microsoft.com/office/powerpoint/2010/main" val="39439974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CAB37D7-3F00-4536-8C66-851A77EB9C7E}"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4DAB0-C6C7-4405-BE43-CF57922628E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363209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CAB37D7-3F00-4536-8C66-851A77EB9C7E}"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4DAB0-C6C7-4405-BE43-CF57922628E0}" type="slidenum">
              <a:rPr lang="en-US" smtClean="0"/>
              <a:t>‹#›</a:t>
            </a:fld>
            <a:endParaRPr lang="en-US"/>
          </a:p>
        </p:txBody>
      </p:sp>
    </p:spTree>
    <p:extLst>
      <p:ext uri="{BB962C8B-B14F-4D97-AF65-F5344CB8AC3E}">
        <p14:creationId xmlns:p14="http://schemas.microsoft.com/office/powerpoint/2010/main" val="24691632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AB37D7-3F00-4536-8C66-851A77EB9C7E}"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4DAB0-C6C7-4405-BE43-CF57922628E0}" type="slidenum">
              <a:rPr lang="en-US" smtClean="0"/>
              <a:t>‹#›</a:t>
            </a:fld>
            <a:endParaRPr lang="en-US"/>
          </a:p>
        </p:txBody>
      </p:sp>
    </p:spTree>
    <p:extLst>
      <p:ext uri="{BB962C8B-B14F-4D97-AF65-F5344CB8AC3E}">
        <p14:creationId xmlns:p14="http://schemas.microsoft.com/office/powerpoint/2010/main" val="13275983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AB37D7-3F00-4536-8C66-851A77EB9C7E}"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4DAB0-C6C7-4405-BE43-CF57922628E0}" type="slidenum">
              <a:rPr lang="en-US" smtClean="0"/>
              <a:t>‹#›</a:t>
            </a:fld>
            <a:endParaRPr lang="en-US"/>
          </a:p>
        </p:txBody>
      </p:sp>
    </p:spTree>
    <p:extLst>
      <p:ext uri="{BB962C8B-B14F-4D97-AF65-F5344CB8AC3E}">
        <p14:creationId xmlns:p14="http://schemas.microsoft.com/office/powerpoint/2010/main" val="1364758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AB37D7-3F00-4536-8C66-851A77EB9C7E}"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4DAB0-C6C7-4405-BE43-CF57922628E0}" type="slidenum">
              <a:rPr lang="en-US" smtClean="0"/>
              <a:t>‹#›</a:t>
            </a:fld>
            <a:endParaRPr lang="en-US"/>
          </a:p>
        </p:txBody>
      </p:sp>
    </p:spTree>
    <p:extLst>
      <p:ext uri="{BB962C8B-B14F-4D97-AF65-F5344CB8AC3E}">
        <p14:creationId xmlns:p14="http://schemas.microsoft.com/office/powerpoint/2010/main" val="3364482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CAB37D7-3F00-4536-8C66-851A77EB9C7E}"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4DAB0-C6C7-4405-BE43-CF57922628E0}" type="slidenum">
              <a:rPr lang="en-US" smtClean="0"/>
              <a:t>‹#›</a:t>
            </a:fld>
            <a:endParaRPr lang="en-US"/>
          </a:p>
        </p:txBody>
      </p:sp>
    </p:spTree>
    <p:extLst>
      <p:ext uri="{BB962C8B-B14F-4D97-AF65-F5344CB8AC3E}">
        <p14:creationId xmlns:p14="http://schemas.microsoft.com/office/powerpoint/2010/main" val="1325013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CAB37D7-3F00-4536-8C66-851A77EB9C7E}"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74DAB0-C6C7-4405-BE43-CF57922628E0}" type="slidenum">
              <a:rPr lang="en-US" smtClean="0"/>
              <a:t>‹#›</a:t>
            </a:fld>
            <a:endParaRPr lang="en-US"/>
          </a:p>
        </p:txBody>
      </p:sp>
    </p:spTree>
    <p:extLst>
      <p:ext uri="{BB962C8B-B14F-4D97-AF65-F5344CB8AC3E}">
        <p14:creationId xmlns:p14="http://schemas.microsoft.com/office/powerpoint/2010/main" val="557837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CAB37D7-3F00-4536-8C66-851A77EB9C7E}"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74DAB0-C6C7-4405-BE43-CF57922628E0}" type="slidenum">
              <a:rPr lang="en-US" smtClean="0"/>
              <a:t>‹#›</a:t>
            </a:fld>
            <a:endParaRPr lang="en-US"/>
          </a:p>
        </p:txBody>
      </p:sp>
    </p:spTree>
    <p:extLst>
      <p:ext uri="{BB962C8B-B14F-4D97-AF65-F5344CB8AC3E}">
        <p14:creationId xmlns:p14="http://schemas.microsoft.com/office/powerpoint/2010/main" val="2539588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CAB37D7-3F00-4536-8C66-851A77EB9C7E}"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74DAB0-C6C7-4405-BE43-CF57922628E0}" type="slidenum">
              <a:rPr lang="en-US" smtClean="0"/>
              <a:t>‹#›</a:t>
            </a:fld>
            <a:endParaRPr lang="en-US"/>
          </a:p>
        </p:txBody>
      </p:sp>
    </p:spTree>
    <p:extLst>
      <p:ext uri="{BB962C8B-B14F-4D97-AF65-F5344CB8AC3E}">
        <p14:creationId xmlns:p14="http://schemas.microsoft.com/office/powerpoint/2010/main" val="2588380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AB37D7-3F00-4536-8C66-851A77EB9C7E}"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74DAB0-C6C7-4405-BE43-CF57922628E0}" type="slidenum">
              <a:rPr lang="en-US" smtClean="0"/>
              <a:t>‹#›</a:t>
            </a:fld>
            <a:endParaRPr lang="en-US"/>
          </a:p>
        </p:txBody>
      </p:sp>
    </p:spTree>
    <p:extLst>
      <p:ext uri="{BB962C8B-B14F-4D97-AF65-F5344CB8AC3E}">
        <p14:creationId xmlns:p14="http://schemas.microsoft.com/office/powerpoint/2010/main" val="564106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CAB37D7-3F00-4536-8C66-851A77EB9C7E}"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74DAB0-C6C7-4405-BE43-CF57922628E0}" type="slidenum">
              <a:rPr lang="en-US" smtClean="0"/>
              <a:t>‹#›</a:t>
            </a:fld>
            <a:endParaRPr lang="en-US"/>
          </a:p>
        </p:txBody>
      </p:sp>
    </p:spTree>
    <p:extLst>
      <p:ext uri="{BB962C8B-B14F-4D97-AF65-F5344CB8AC3E}">
        <p14:creationId xmlns:p14="http://schemas.microsoft.com/office/powerpoint/2010/main" val="4140950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CAB37D7-3F00-4536-8C66-851A77EB9C7E}"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74DAB0-C6C7-4405-BE43-CF57922628E0}" type="slidenum">
              <a:rPr lang="en-US" smtClean="0"/>
              <a:t>‹#›</a:t>
            </a:fld>
            <a:endParaRPr lang="en-US"/>
          </a:p>
        </p:txBody>
      </p:sp>
    </p:spTree>
    <p:extLst>
      <p:ext uri="{BB962C8B-B14F-4D97-AF65-F5344CB8AC3E}">
        <p14:creationId xmlns:p14="http://schemas.microsoft.com/office/powerpoint/2010/main" val="3757044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CAB37D7-3F00-4536-8C66-851A77EB9C7E}" type="datetimeFigureOut">
              <a:rPr lang="en-US" smtClean="0"/>
              <a:t>9/12/2019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974DAB0-C6C7-4405-BE43-CF57922628E0}" type="slidenum">
              <a:rPr lang="en-US" smtClean="0"/>
              <a:t>‹#›</a:t>
            </a:fld>
            <a:endParaRPr lang="en-US"/>
          </a:p>
        </p:txBody>
      </p:sp>
    </p:spTree>
    <p:extLst>
      <p:ext uri="{BB962C8B-B14F-4D97-AF65-F5344CB8AC3E}">
        <p14:creationId xmlns:p14="http://schemas.microsoft.com/office/powerpoint/2010/main" val="22293528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Labor Unions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21732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“Progressivism”</a:t>
            </a:r>
            <a:endParaRPr lang="en-US" dirty="0"/>
          </a:p>
        </p:txBody>
      </p:sp>
      <p:sp>
        <p:nvSpPr>
          <p:cNvPr id="3" name="Content Placeholder 2"/>
          <p:cNvSpPr>
            <a:spLocks noGrp="1"/>
          </p:cNvSpPr>
          <p:nvPr>
            <p:ph idx="1"/>
          </p:nvPr>
        </p:nvSpPr>
        <p:spPr/>
        <p:txBody>
          <a:bodyPr>
            <a:noAutofit/>
          </a:bodyPr>
          <a:lstStyle/>
          <a:p>
            <a:r>
              <a:rPr lang="en-US" sz="2800" u="sng" dirty="0" smtClean="0"/>
              <a:t>Progress</a:t>
            </a:r>
            <a:r>
              <a:rPr lang="en-US" sz="2800" dirty="0" smtClean="0"/>
              <a:t>- the </a:t>
            </a:r>
            <a:r>
              <a:rPr lang="en-US" sz="2800" dirty="0"/>
              <a:t>advancement </a:t>
            </a:r>
            <a:r>
              <a:rPr lang="en-US" sz="2800" dirty="0" smtClean="0"/>
              <a:t>of </a:t>
            </a:r>
            <a:r>
              <a:rPr lang="en-US" sz="2800" dirty="0"/>
              <a:t>science, technology, economic development, and social organization</a:t>
            </a:r>
            <a:endParaRPr lang="en-US" sz="3600" u="sng" dirty="0" smtClean="0"/>
          </a:p>
          <a:p>
            <a:r>
              <a:rPr lang="en-US" sz="2800" u="sng" dirty="0" smtClean="0"/>
              <a:t>Progressivism</a:t>
            </a:r>
            <a:r>
              <a:rPr lang="en-US" sz="2800" dirty="0" smtClean="0"/>
              <a:t>- </a:t>
            </a:r>
            <a:r>
              <a:rPr lang="en-US" sz="2800" dirty="0"/>
              <a:t>the term applied to a variety of responses to the economic and social problems rapid industrialization introduced to America</a:t>
            </a:r>
            <a:r>
              <a:rPr lang="en-US" sz="2800" dirty="0" smtClean="0"/>
              <a:t>.</a:t>
            </a:r>
            <a:endParaRPr lang="en-US" sz="2000" dirty="0" smtClean="0"/>
          </a:p>
          <a:p>
            <a:pPr lvl="1"/>
            <a:r>
              <a:rPr lang="en-US" sz="2400" dirty="0" smtClean="0"/>
              <a:t>Began as a social movement, but spread to other parts of life (</a:t>
            </a:r>
            <a:r>
              <a:rPr lang="en-US" sz="2400" dirty="0" err="1" smtClean="0"/>
              <a:t>eg</a:t>
            </a:r>
            <a:r>
              <a:rPr lang="en-US" sz="2400" dirty="0" smtClean="0"/>
              <a:t>. Politics)</a:t>
            </a:r>
          </a:p>
          <a:p>
            <a:pPr lvl="1"/>
            <a:r>
              <a:rPr lang="en-US" sz="2400" u="sng" dirty="0" smtClean="0"/>
              <a:t>Progressives</a:t>
            </a:r>
            <a:r>
              <a:rPr lang="en-US" sz="2400" dirty="0" smtClean="0"/>
              <a:t> did not believe in Social Darwinism</a:t>
            </a:r>
            <a:endParaRPr lang="en-US" sz="2400" dirty="0"/>
          </a:p>
        </p:txBody>
      </p:sp>
    </p:spTree>
    <p:extLst>
      <p:ext uri="{BB962C8B-B14F-4D97-AF65-F5344CB8AC3E}">
        <p14:creationId xmlns:p14="http://schemas.microsoft.com/office/powerpoint/2010/main" val="7211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Problems: Working Conditions</a:t>
            </a:r>
            <a:endParaRPr lang="en-US" dirty="0"/>
          </a:p>
        </p:txBody>
      </p:sp>
      <p:sp>
        <p:nvSpPr>
          <p:cNvPr id="3" name="Content Placeholder 2"/>
          <p:cNvSpPr>
            <a:spLocks noGrp="1"/>
          </p:cNvSpPr>
          <p:nvPr>
            <p:ph idx="1"/>
          </p:nvPr>
        </p:nvSpPr>
        <p:spPr/>
        <p:txBody>
          <a:bodyPr>
            <a:noAutofit/>
          </a:bodyPr>
          <a:lstStyle/>
          <a:p>
            <a:r>
              <a:rPr lang="en-US" sz="2800" u="sng" dirty="0" smtClean="0"/>
              <a:t>Labor Unions</a:t>
            </a:r>
            <a:r>
              <a:rPr lang="en-US" sz="2800" dirty="0"/>
              <a:t>- an organized association </a:t>
            </a:r>
            <a:r>
              <a:rPr lang="en-US" sz="2800" dirty="0" smtClean="0"/>
              <a:t>of workers </a:t>
            </a:r>
            <a:r>
              <a:rPr lang="en-US" sz="2800" dirty="0"/>
              <a:t>formed to protect and further their rights </a:t>
            </a:r>
            <a:r>
              <a:rPr lang="en-US" sz="2800" dirty="0" smtClean="0"/>
              <a:t>and interests.</a:t>
            </a:r>
            <a:endParaRPr lang="en-US" sz="2800" u="sng" dirty="0" smtClean="0"/>
          </a:p>
          <a:p>
            <a:r>
              <a:rPr lang="en-US" sz="2800" u="sng" dirty="0" smtClean="0"/>
              <a:t>Strikes</a:t>
            </a:r>
            <a:r>
              <a:rPr lang="en-US" sz="2800" dirty="0" smtClean="0"/>
              <a:t>- One method that unions use to try to get what the want. Members of the union agree not to work until their demands are met.</a:t>
            </a:r>
          </a:p>
          <a:p>
            <a:r>
              <a:rPr lang="en-US" sz="2800" u="sng" dirty="0" smtClean="0"/>
              <a:t>Collective bargaining</a:t>
            </a:r>
            <a:r>
              <a:rPr lang="en-US" sz="2800" dirty="0" smtClean="0"/>
              <a:t>- the ability for laborers to work together to ensure their interests; “Strength in numbers”</a:t>
            </a:r>
            <a:endParaRPr lang="en-US" sz="2800" u="sng" dirty="0"/>
          </a:p>
        </p:txBody>
      </p:sp>
    </p:spTree>
    <p:extLst>
      <p:ext uri="{BB962C8B-B14F-4D97-AF65-F5344CB8AC3E}">
        <p14:creationId xmlns:p14="http://schemas.microsoft.com/office/powerpoint/2010/main" val="3338116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Rise of Labor Unions</a:t>
            </a:r>
            <a:endParaRPr lang="en-US" dirty="0"/>
          </a:p>
        </p:txBody>
      </p:sp>
      <p:sp>
        <p:nvSpPr>
          <p:cNvPr id="3" name="Content Placeholder 2"/>
          <p:cNvSpPr>
            <a:spLocks noGrp="1"/>
          </p:cNvSpPr>
          <p:nvPr>
            <p:ph idx="1"/>
          </p:nvPr>
        </p:nvSpPr>
        <p:spPr>
          <a:xfrm>
            <a:off x="572831" y="1442131"/>
            <a:ext cx="8596668" cy="3880773"/>
          </a:xfrm>
        </p:spPr>
        <p:txBody>
          <a:bodyPr>
            <a:noAutofit/>
          </a:bodyPr>
          <a:lstStyle/>
          <a:p>
            <a:r>
              <a:rPr lang="en-US" sz="3200" dirty="0" smtClean="0"/>
              <a:t>3 </a:t>
            </a:r>
            <a:r>
              <a:rPr lang="en-US" sz="3200" dirty="0"/>
              <a:t>M</a:t>
            </a:r>
            <a:r>
              <a:rPr lang="en-US" sz="3200" dirty="0" smtClean="0"/>
              <a:t>ajor Unions</a:t>
            </a:r>
          </a:p>
          <a:p>
            <a:pPr lvl="1"/>
            <a:r>
              <a:rPr lang="en-US" sz="2800" dirty="0" smtClean="0"/>
              <a:t>Knights of Labor</a:t>
            </a:r>
          </a:p>
          <a:p>
            <a:pPr lvl="1"/>
            <a:r>
              <a:rPr lang="en-US" sz="2800" dirty="0" smtClean="0"/>
              <a:t>American Federation of Labor</a:t>
            </a:r>
          </a:p>
          <a:p>
            <a:pPr lvl="1"/>
            <a:r>
              <a:rPr lang="en-US" sz="2800" dirty="0" smtClean="0"/>
              <a:t>Industrial Workers of the World</a:t>
            </a:r>
          </a:p>
          <a:p>
            <a:pPr lvl="1"/>
            <a:endParaRPr lang="en-US" sz="2800" dirty="0"/>
          </a:p>
          <a:p>
            <a:r>
              <a:rPr lang="en-US" sz="3200" dirty="0" smtClean="0"/>
              <a:t>On pages 58-62 of the Red Book, read the charters of your union, and fill out the table on your note sheet.</a:t>
            </a:r>
          </a:p>
          <a:p>
            <a:pPr lvl="1"/>
            <a:r>
              <a:rPr lang="en-US" sz="2800" dirty="0" smtClean="0"/>
              <a:t>Look for the major goals of each union and what they each stood for</a:t>
            </a:r>
            <a:endParaRPr lang="en-US" sz="2800" dirty="0"/>
          </a:p>
        </p:txBody>
      </p:sp>
    </p:spTree>
    <p:extLst>
      <p:ext uri="{BB962C8B-B14F-4D97-AF65-F5344CB8AC3E}">
        <p14:creationId xmlns:p14="http://schemas.microsoft.com/office/powerpoint/2010/main" val="646805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Leaders</a:t>
            </a:r>
            <a:endParaRPr lang="en-US" dirty="0"/>
          </a:p>
        </p:txBody>
      </p:sp>
      <p:sp>
        <p:nvSpPr>
          <p:cNvPr id="3" name="Content Placeholder 2"/>
          <p:cNvSpPr>
            <a:spLocks noGrp="1"/>
          </p:cNvSpPr>
          <p:nvPr>
            <p:ph idx="1"/>
          </p:nvPr>
        </p:nvSpPr>
        <p:spPr>
          <a:xfrm>
            <a:off x="677334" y="1593669"/>
            <a:ext cx="8596668" cy="4911634"/>
          </a:xfrm>
        </p:spPr>
        <p:txBody>
          <a:bodyPr>
            <a:normAutofit/>
          </a:bodyPr>
          <a:lstStyle/>
          <a:p>
            <a:r>
              <a:rPr lang="en-US" sz="2400" dirty="0" smtClean="0"/>
              <a:t>Samuel Gompers</a:t>
            </a:r>
          </a:p>
          <a:p>
            <a:pPr lvl="1"/>
            <a:r>
              <a:rPr lang="en-US" sz="2200" dirty="0" smtClean="0"/>
              <a:t>Founded the American Federation of Labor, which brought different craft unions together.</a:t>
            </a:r>
          </a:p>
          <a:p>
            <a:pPr lvl="1"/>
            <a:r>
              <a:rPr lang="en-US" sz="2200" dirty="0" smtClean="0"/>
              <a:t>Pushed the idea of collective bargaining</a:t>
            </a:r>
          </a:p>
          <a:p>
            <a:r>
              <a:rPr lang="en-US" sz="2400" dirty="0" smtClean="0"/>
              <a:t>Eugene V Debs</a:t>
            </a:r>
          </a:p>
          <a:p>
            <a:pPr lvl="1"/>
            <a:r>
              <a:rPr lang="en-US" sz="2200" dirty="0" smtClean="0"/>
              <a:t>Founding member of the Industrial Workers of the World</a:t>
            </a:r>
          </a:p>
          <a:p>
            <a:pPr lvl="1"/>
            <a:r>
              <a:rPr lang="en-US" sz="2200" dirty="0" smtClean="0"/>
              <a:t>Led the Pullman Strike</a:t>
            </a:r>
          </a:p>
          <a:p>
            <a:r>
              <a:rPr lang="en-US" sz="2400" dirty="0" smtClean="0"/>
              <a:t>Mary Harris “Mother” Jones</a:t>
            </a:r>
          </a:p>
          <a:p>
            <a:pPr lvl="1"/>
            <a:r>
              <a:rPr lang="en-US" sz="2400" dirty="0"/>
              <a:t>In 1902 she was called "the most dangerous woman in America" for her success in organizing mine workers and their families against the mine owners</a:t>
            </a:r>
            <a:endParaRPr lang="en-US" sz="3200" dirty="0"/>
          </a:p>
        </p:txBody>
      </p:sp>
    </p:spTree>
    <p:extLst>
      <p:ext uri="{BB962C8B-B14F-4D97-AF65-F5344CB8AC3E}">
        <p14:creationId xmlns:p14="http://schemas.microsoft.com/office/powerpoint/2010/main" val="4146934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Source Activity 1</a:t>
            </a:r>
            <a:endParaRPr lang="en-US" dirty="0"/>
          </a:p>
        </p:txBody>
      </p:sp>
      <p:sp>
        <p:nvSpPr>
          <p:cNvPr id="3" name="Content Placeholder 2"/>
          <p:cNvSpPr>
            <a:spLocks noGrp="1"/>
          </p:cNvSpPr>
          <p:nvPr>
            <p:ph idx="1"/>
          </p:nvPr>
        </p:nvSpPr>
        <p:spPr/>
        <p:txBody>
          <a:bodyPr>
            <a:normAutofit/>
          </a:bodyPr>
          <a:lstStyle/>
          <a:p>
            <a:r>
              <a:rPr lang="en-US" sz="2400" dirty="0" smtClean="0"/>
              <a:t>You may work in groups of up to three.  You all must work on the same document together, but you may split up who is looking for what information from the article.</a:t>
            </a:r>
          </a:p>
          <a:p>
            <a:r>
              <a:rPr lang="en-US" sz="2400" dirty="0" smtClean="0"/>
              <a:t>In the Red Book, use pages 70-71 to answer question 1 and 1a in your note sheet.</a:t>
            </a:r>
          </a:p>
          <a:p>
            <a:r>
              <a:rPr lang="en-US" sz="2400" dirty="0" smtClean="0"/>
              <a:t>Use pages 63-69 for question 2-2d</a:t>
            </a:r>
            <a:endParaRPr lang="en-US" sz="2400" dirty="0"/>
          </a:p>
        </p:txBody>
      </p:sp>
    </p:spTree>
    <p:extLst>
      <p:ext uri="{BB962C8B-B14F-4D97-AF65-F5344CB8AC3E}">
        <p14:creationId xmlns:p14="http://schemas.microsoft.com/office/powerpoint/2010/main" val="14483371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Collective Bargaining Activity</a:t>
            </a:r>
            <a:endParaRPr lang="en-US" dirty="0"/>
          </a:p>
        </p:txBody>
      </p:sp>
      <p:sp>
        <p:nvSpPr>
          <p:cNvPr id="3" name="Content Placeholder 2"/>
          <p:cNvSpPr>
            <a:spLocks noGrp="1"/>
          </p:cNvSpPr>
          <p:nvPr>
            <p:ph idx="1"/>
          </p:nvPr>
        </p:nvSpPr>
        <p:spPr>
          <a:xfrm>
            <a:off x="677334" y="1645921"/>
            <a:ext cx="8596668" cy="4395442"/>
          </a:xfrm>
        </p:spPr>
        <p:txBody>
          <a:bodyPr>
            <a:normAutofit/>
          </a:bodyPr>
          <a:lstStyle/>
          <a:p>
            <a:r>
              <a:rPr lang="en-US" sz="2400" dirty="0"/>
              <a:t>For this activity, you will be assigned to either a group of workers, or a smaller group of owners.  The workers are upset because of their long hours, low wages, and poor working conditions.  The owners are trying to keep making money, but that will be impossible if all the workers go on strike</a:t>
            </a:r>
            <a:r>
              <a:rPr lang="en-US" sz="2400" dirty="0" smtClean="0"/>
              <a:t>.</a:t>
            </a:r>
          </a:p>
          <a:p>
            <a:r>
              <a:rPr lang="en-US" sz="2400" dirty="0"/>
              <a:t>In this activity, the </a:t>
            </a:r>
            <a:r>
              <a:rPr lang="en-US" sz="2400" dirty="0" smtClean="0"/>
              <a:t>workers have to come </a:t>
            </a:r>
            <a:r>
              <a:rPr lang="en-US" sz="2400" dirty="0"/>
              <a:t>to an agreement with the shop owners over the new conditions they are demanding.  Both parties must agree and a contract must be signed</a:t>
            </a:r>
            <a:r>
              <a:rPr lang="en-US" sz="2400" dirty="0" smtClean="0"/>
              <a:t>.</a:t>
            </a:r>
          </a:p>
          <a:p>
            <a:r>
              <a:rPr lang="en-US" sz="2400" dirty="0" smtClean="0"/>
              <a:t>New wage/New hours/Working condition improvements?</a:t>
            </a:r>
            <a:endParaRPr lang="en-US" sz="2400" dirty="0"/>
          </a:p>
          <a:p>
            <a:endParaRPr lang="en-US" sz="2400" dirty="0"/>
          </a:p>
        </p:txBody>
      </p:sp>
    </p:spTree>
    <p:extLst>
      <p:ext uri="{BB962C8B-B14F-4D97-AF65-F5344CB8AC3E}">
        <p14:creationId xmlns:p14="http://schemas.microsoft.com/office/powerpoint/2010/main" val="89392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7384</TotalTime>
  <Words>438</Words>
  <Application>Microsoft Office PowerPoint</Application>
  <PresentationFormat>Widescreen</PresentationFormat>
  <Paragraphs>35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Labor Unions</vt:lpstr>
      <vt:lpstr>What is “Progressivism”</vt:lpstr>
      <vt:lpstr>Solving Problems: Working Conditions</vt:lpstr>
      <vt:lpstr>The Rise of Labor Unions</vt:lpstr>
      <vt:lpstr>Important Leaders</vt:lpstr>
      <vt:lpstr>Primary Source Activity 1</vt:lpstr>
      <vt:lpstr>Collective Bargaining Activity</vt:lpstr>
    </vt:vector>
  </TitlesOfParts>
  <Company>ASD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Labor Unions</dc:title>
  <dc:creator>MATTHEW BIRD</dc:creator>
  <cp:lastModifiedBy>MATTHEW BIRD</cp:lastModifiedBy>
  <cp:revision>25</cp:revision>
  <dcterms:created xsi:type="dcterms:W3CDTF">2016-09-30T16:09:16Z</dcterms:created>
  <dcterms:modified xsi:type="dcterms:W3CDTF">2019-09-13T17:38:34Z</dcterms:modified>
</cp:coreProperties>
</file>