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77" r:id="rId3"/>
    <p:sldId id="278" r:id="rId4"/>
    <p:sldId id="287" r:id="rId5"/>
    <p:sldId id="282" r:id="rId6"/>
    <p:sldId id="279" r:id="rId7"/>
    <p:sldId id="280" r:id="rId8"/>
    <p:sldId id="283" r:id="rId9"/>
    <p:sldId id="284" r:id="rId10"/>
    <p:sldId id="285" r:id="rId11"/>
    <p:sldId id="286" r:id="rId12"/>
    <p:sldId id="281" r:id="rId13"/>
    <p:sldId id="288" r:id="rId14"/>
    <p:sldId id="290"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660"/>
  </p:normalViewPr>
  <p:slideViewPr>
    <p:cSldViewPr snapToGrid="0">
      <p:cViewPr varScale="1">
        <p:scale>
          <a:sx n="73" d="100"/>
          <a:sy n="73" d="100"/>
        </p:scale>
        <p:origin x="618"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9/30/2019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7" name="Rectangle 6"/>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809625" y="514350"/>
            <a:ext cx="6191250" cy="609600"/>
          </a:xfrm>
        </p:spPr>
        <p:txBody>
          <a:bodyPr/>
          <a:lstStyle>
            <a:lvl1pPr>
              <a:defRPr baseline="0"/>
            </a:lvl1pPr>
          </a:lstStyle>
          <a:p>
            <a:r>
              <a:rPr lang="en-US" dirty="0" smtClean="0"/>
              <a:t>Journal #</a:t>
            </a:r>
            <a:endParaRPr lang="en-US" dirty="0"/>
          </a:p>
        </p:txBody>
      </p:sp>
      <p:sp>
        <p:nvSpPr>
          <p:cNvPr id="9"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3" hasCustomPrompt="1"/>
          </p:nvPr>
        </p:nvSpPr>
        <p:spPr>
          <a:xfrm>
            <a:off x="8172450" y="819150"/>
            <a:ext cx="3752850" cy="5372100"/>
          </a:xfrm>
        </p:spPr>
        <p:txBody>
          <a:bodyPr/>
          <a:lstStyle>
            <a:lvl1pPr>
              <a:defRPr baseline="0"/>
            </a:lvl1pPr>
          </a:lstStyle>
          <a:p>
            <a:pPr marL="45720" indent="0">
              <a:buNone/>
            </a:pPr>
            <a:r>
              <a:rPr lang="en-US" dirty="0">
                <a:solidFill>
                  <a:schemeClr val="accent1"/>
                </a:solidFill>
                <a:effectLst>
                  <a:outerShdw blurRad="38100" dist="38100" dir="2700000" algn="tl">
                    <a:srgbClr val="000000">
                      <a:alpha val="43137"/>
                    </a:srgbClr>
                  </a:outerShdw>
                </a:effectLst>
              </a:rPr>
              <a:t>OBJECTIVE</a:t>
            </a:r>
          </a:p>
          <a:p>
            <a:pPr marL="45720" indent="0">
              <a:spcBef>
                <a:spcPts val="1200"/>
              </a:spcBef>
              <a:buNone/>
            </a:pPr>
            <a:r>
              <a:rPr lang="en-US" dirty="0"/>
              <a:t>Students will…</a:t>
            </a:r>
          </a:p>
          <a:p>
            <a:pPr>
              <a:spcBef>
                <a:spcPts val="600"/>
              </a:spcBef>
              <a:buFont typeface="Wingdings" panose="05000000000000000000" pitchFamily="2" charset="2"/>
              <a:buChar char="§"/>
            </a:pPr>
            <a:r>
              <a:rPr lang="en-US" dirty="0" smtClean="0"/>
              <a:t>[Objective 1]</a:t>
            </a:r>
            <a:endParaRPr lang="en-US" dirty="0"/>
          </a:p>
          <a:p>
            <a:pPr>
              <a:spcBef>
                <a:spcPts val="600"/>
              </a:spcBef>
              <a:buFont typeface="Wingdings" panose="05000000000000000000" pitchFamily="2" charset="2"/>
              <a:buChar char="§"/>
            </a:pPr>
            <a:r>
              <a:rPr lang="en-US" dirty="0" smtClean="0"/>
              <a:t>[Objective 2]</a:t>
            </a:r>
            <a:endParaRPr lang="en-US" dirty="0"/>
          </a:p>
          <a:p>
            <a:pPr marL="45720" indent="0">
              <a:buNone/>
            </a:pPr>
            <a:endParaRPr lang="en-US" dirty="0"/>
          </a:p>
          <a:p>
            <a:pPr marL="45720" indent="0">
              <a:buNone/>
            </a:pPr>
            <a:r>
              <a:rPr lang="en-US" dirty="0">
                <a:solidFill>
                  <a:schemeClr val="accent1"/>
                </a:solidFill>
                <a:effectLst>
                  <a:outerShdw blurRad="38100" dist="38100" dir="2700000" algn="tl">
                    <a:srgbClr val="000000">
                      <a:alpha val="43137"/>
                    </a:srgbClr>
                  </a:outerShdw>
                </a:effectLst>
              </a:rPr>
              <a:t>AGENDA</a:t>
            </a:r>
          </a:p>
          <a:p>
            <a:pPr>
              <a:spcBef>
                <a:spcPts val="600"/>
              </a:spcBef>
              <a:buFont typeface="Wingdings" panose="05000000000000000000" pitchFamily="2" charset="2"/>
              <a:buChar char="§"/>
            </a:pPr>
            <a:r>
              <a:rPr lang="en-US" dirty="0" smtClean="0"/>
              <a:t>[Item 1]</a:t>
            </a:r>
            <a:endParaRPr lang="en-US" dirty="0"/>
          </a:p>
          <a:p>
            <a:pPr>
              <a:spcBef>
                <a:spcPts val="600"/>
              </a:spcBef>
              <a:buFont typeface="Wingdings" panose="05000000000000000000" pitchFamily="2" charset="2"/>
              <a:buChar char="§"/>
            </a:pPr>
            <a:r>
              <a:rPr lang="en-US" dirty="0" smtClean="0"/>
              <a:t>[Item 2]</a:t>
            </a:r>
            <a:endParaRPr lang="en-US" dirty="0"/>
          </a:p>
          <a:p>
            <a:pPr>
              <a:spcBef>
                <a:spcPts val="600"/>
              </a:spcBef>
              <a:buFont typeface="Wingdings" panose="05000000000000000000" pitchFamily="2" charset="2"/>
              <a:buChar char="§"/>
            </a:pPr>
            <a:r>
              <a:rPr lang="en-US" dirty="0" smtClean="0"/>
              <a:t>[Item 3]</a:t>
            </a:r>
          </a:p>
          <a:p>
            <a:pPr marL="45720" indent="0">
              <a:buNone/>
            </a:pPr>
            <a:endParaRPr lang="en-US" dirty="0"/>
          </a:p>
        </p:txBody>
      </p:sp>
    </p:spTree>
    <p:extLst>
      <p:ext uri="{BB962C8B-B14F-4D97-AF65-F5344CB8AC3E}">
        <p14:creationId xmlns:p14="http://schemas.microsoft.com/office/powerpoint/2010/main" val="18411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ideba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53727" y="0"/>
            <a:ext cx="4438273" cy="6858594"/>
          </a:xfrm>
          <a:prstGeom prst="rect">
            <a:avLst/>
          </a:prstGeom>
        </p:spPr>
      </p:pic>
      <p:sp>
        <p:nvSpPr>
          <p:cNvPr id="2" name="Title 1"/>
          <p:cNvSpPr>
            <a:spLocks noGrp="1"/>
          </p:cNvSpPr>
          <p:nvPr>
            <p:ph type="title"/>
          </p:nvPr>
        </p:nvSpPr>
        <p:spPr>
          <a:xfrm>
            <a:off x="809625" y="514350"/>
            <a:ext cx="6191250" cy="6096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
        <p:nvSpPr>
          <p:cNvPr id="10" name="Rectangle 9"/>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3"/>
          </p:nvPr>
        </p:nvSpPr>
        <p:spPr>
          <a:xfrm>
            <a:off x="8172450" y="819150"/>
            <a:ext cx="3752850" cy="537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88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mWYFwl93uCM?t=20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344150" cy="2743200"/>
          </a:xfrm>
        </p:spPr>
        <p:txBody>
          <a:bodyPr/>
          <a:lstStyle/>
          <a:p>
            <a:r>
              <a:rPr lang="en-US" dirty="0" smtClean="0"/>
              <a:t>Judicial Branch Intro</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 indent="0" algn="ctr">
              <a:buNone/>
            </a:pPr>
            <a:endParaRPr lang="en-US" sz="4800" dirty="0" smtClean="0">
              <a:solidFill>
                <a:schemeClr val="accent1"/>
              </a:solidFill>
            </a:endParaRPr>
          </a:p>
          <a:p>
            <a:pPr marL="45720" indent="0" algn="ctr">
              <a:buNone/>
            </a:pPr>
            <a:r>
              <a:rPr lang="en-US" sz="4800" dirty="0" smtClean="0">
                <a:solidFill>
                  <a:schemeClr val="accent1"/>
                </a:solidFill>
              </a:rPr>
              <a:t>Who is right?</a:t>
            </a:r>
          </a:p>
          <a:p>
            <a:pPr marL="45720" indent="0" algn="ctr">
              <a:buNone/>
            </a:pPr>
            <a:r>
              <a:rPr lang="en-US" sz="4800" dirty="0" smtClean="0">
                <a:solidFill>
                  <a:schemeClr val="accent1"/>
                </a:solidFill>
              </a:rPr>
              <a:t>Which is better?</a:t>
            </a:r>
            <a:endParaRPr lang="en-US" sz="4800" dirty="0">
              <a:solidFill>
                <a:schemeClr val="accent1"/>
              </a:solidFill>
            </a:endParaRPr>
          </a:p>
        </p:txBody>
      </p:sp>
    </p:spTree>
    <p:extLst>
      <p:ext uri="{BB962C8B-B14F-4D97-AF65-F5344CB8AC3E}">
        <p14:creationId xmlns:p14="http://schemas.microsoft.com/office/powerpoint/2010/main" val="28754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Marbury v. </a:t>
            </a:r>
            <a:r>
              <a:rPr lang="en-US" dirty="0" err="1" smtClean="0"/>
              <a:t>madison</a:t>
            </a:r>
            <a:endParaRPr lang="en-US" dirty="0"/>
          </a:p>
        </p:txBody>
      </p:sp>
      <p:sp>
        <p:nvSpPr>
          <p:cNvPr id="3" name="Content Placeholder 2"/>
          <p:cNvSpPr>
            <a:spLocks noGrp="1"/>
          </p:cNvSpPr>
          <p:nvPr>
            <p:ph idx="1"/>
          </p:nvPr>
        </p:nvSpPr>
        <p:spPr/>
        <p:txBody>
          <a:bodyPr>
            <a:normAutofit/>
          </a:bodyPr>
          <a:lstStyle/>
          <a:p>
            <a:r>
              <a:rPr lang="en-US" sz="2800" dirty="0" smtClean="0"/>
              <a:t>The Supreme Court decides to settle the debate themselves</a:t>
            </a:r>
          </a:p>
          <a:p>
            <a:r>
              <a:rPr lang="en-US" sz="2800" u="sng" dirty="0" smtClean="0"/>
              <a:t>Judicial Review</a:t>
            </a:r>
            <a:r>
              <a:rPr lang="en-US" sz="2800" dirty="0" smtClean="0"/>
              <a:t>: The power of the court to remove laws (and other actions) it deems unconstitutional</a:t>
            </a:r>
            <a:endParaRPr lang="en-US" sz="2800" u="sng" dirty="0" smtClean="0"/>
          </a:p>
          <a:p>
            <a:r>
              <a:rPr lang="en-US" sz="2800" dirty="0">
                <a:hlinkClick r:id="rId2"/>
              </a:rPr>
              <a:t>https://</a:t>
            </a:r>
            <a:r>
              <a:rPr lang="en-US" sz="2800" dirty="0" smtClean="0">
                <a:hlinkClick r:id="rId2"/>
              </a:rPr>
              <a:t>youtu.be/mWYFwl93uCM?t=202</a:t>
            </a:r>
            <a:endParaRPr lang="en-US" sz="2800" dirty="0" smtClean="0"/>
          </a:p>
          <a:p>
            <a:endParaRPr lang="en-US" sz="2800" dirty="0"/>
          </a:p>
        </p:txBody>
      </p:sp>
    </p:spTree>
    <p:extLst>
      <p:ext uri="{BB962C8B-B14F-4D97-AF65-F5344CB8AC3E}">
        <p14:creationId xmlns:p14="http://schemas.microsoft.com/office/powerpoint/2010/main" val="25091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did </a:t>
            </a:r>
            <a:r>
              <a:rPr lang="en-US" i="1" dirty="0" smtClean="0"/>
              <a:t>what</a:t>
            </a:r>
            <a:r>
              <a:rPr lang="en-US" dirty="0" smtClean="0"/>
              <a:t> now?</a:t>
            </a:r>
            <a:endParaRPr lang="en-US" dirty="0"/>
          </a:p>
        </p:txBody>
      </p:sp>
      <p:sp>
        <p:nvSpPr>
          <p:cNvPr id="3" name="Content Placeholder 2"/>
          <p:cNvSpPr>
            <a:spLocks noGrp="1"/>
          </p:cNvSpPr>
          <p:nvPr>
            <p:ph idx="1"/>
          </p:nvPr>
        </p:nvSpPr>
        <p:spPr/>
        <p:txBody>
          <a:bodyPr>
            <a:noAutofit/>
          </a:bodyPr>
          <a:lstStyle/>
          <a:p>
            <a:r>
              <a:rPr lang="en-US" sz="2400" dirty="0"/>
              <a:t>"This member of the Government was at first considered as the most harmless and helpless of all its organs. But it has proved that the power of declaring what the law is, ad libitum, by sapping and mining slyly and without alarm the foundations of the Constitution, can do what open force would not dare to attempt</a:t>
            </a:r>
            <a:r>
              <a:rPr lang="en-US" sz="2400" dirty="0" smtClean="0"/>
              <a:t>.“</a:t>
            </a:r>
          </a:p>
          <a:p>
            <a:pPr marL="45720" indent="0" algn="r">
              <a:spcBef>
                <a:spcPts val="0"/>
              </a:spcBef>
              <a:buNone/>
            </a:pPr>
            <a:r>
              <a:rPr lang="en-US" sz="2400" dirty="0"/>
              <a:t> </a:t>
            </a:r>
            <a:r>
              <a:rPr lang="en-US" sz="2400" i="1" dirty="0"/>
              <a:t>—Thomas </a:t>
            </a:r>
            <a:r>
              <a:rPr lang="en-US" sz="2400" i="1" dirty="0" smtClean="0"/>
              <a:t>Jefferson</a:t>
            </a:r>
          </a:p>
          <a:p>
            <a:r>
              <a:rPr lang="en-US" sz="2400" dirty="0"/>
              <a:t>"The question whether the judges are invested with exclusive authority to decide on the constitutionality of a law has been heretofore a subject of consideration with me in the exercise of official duties. Certainly there is not a word in the Constitution which has given that power to them more than to the Executive or Legislative branches</a:t>
            </a:r>
            <a:r>
              <a:rPr lang="en-US" sz="2400" dirty="0" smtClean="0"/>
              <a:t>.“						        </a:t>
            </a:r>
            <a:r>
              <a:rPr lang="en-US" sz="2400" i="1" dirty="0" smtClean="0"/>
              <a:t>—Thomas Jefferson</a:t>
            </a:r>
          </a:p>
          <a:p>
            <a:pPr marL="45720" indent="0">
              <a:spcBef>
                <a:spcPts val="0"/>
              </a:spcBef>
              <a:buNone/>
            </a:pPr>
            <a:endParaRPr lang="en-US" sz="2400" dirty="0" smtClean="0"/>
          </a:p>
          <a:p>
            <a:pPr marL="45720" indent="0">
              <a:spcBef>
                <a:spcPts val="0"/>
              </a:spcBef>
              <a:buNone/>
            </a:pPr>
            <a:r>
              <a:rPr lang="en-US" i="1" dirty="0" smtClean="0"/>
              <a:t>*You thought our current President was whiny</a:t>
            </a:r>
            <a:endParaRPr lang="en-US" i="1" dirty="0"/>
          </a:p>
        </p:txBody>
      </p:sp>
    </p:spTree>
    <p:extLst>
      <p:ext uri="{BB962C8B-B14F-4D97-AF65-F5344CB8AC3E}">
        <p14:creationId xmlns:p14="http://schemas.microsoft.com/office/powerpoint/2010/main" val="426165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Content Placeholder 2"/>
          <p:cNvSpPr>
            <a:spLocks noGrp="1"/>
          </p:cNvSpPr>
          <p:nvPr>
            <p:ph idx="1"/>
          </p:nvPr>
        </p:nvSpPr>
        <p:spPr/>
        <p:txBody>
          <a:bodyPr>
            <a:normAutofit/>
          </a:bodyPr>
          <a:lstStyle/>
          <a:p>
            <a:r>
              <a:rPr lang="en-US" sz="2800" dirty="0" smtClean="0"/>
              <a:t>Should the Supreme Court have the power of judicial review?  Discuss it from the context of the Constitution, </a:t>
            </a:r>
            <a:r>
              <a:rPr lang="en-US" sz="2800" i="1" dirty="0" smtClean="0"/>
              <a:t>as well as</a:t>
            </a:r>
            <a:r>
              <a:rPr lang="en-US" sz="2800" dirty="0" smtClean="0"/>
              <a:t> what is good for the country</a:t>
            </a:r>
            <a:endParaRPr lang="en-US" sz="2800" dirty="0"/>
          </a:p>
        </p:txBody>
      </p:sp>
    </p:spTree>
    <p:extLst>
      <p:ext uri="{BB962C8B-B14F-4D97-AF65-F5344CB8AC3E}">
        <p14:creationId xmlns:p14="http://schemas.microsoft.com/office/powerpoint/2010/main" val="396546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by some miracle we make it this far…</a:t>
            </a:r>
          </a:p>
          <a:p>
            <a:r>
              <a:rPr lang="en-US" dirty="0" smtClean="0"/>
              <a:t>Bird! Talk about justices getting appointed and how long they serve and stuff like that. </a:t>
            </a:r>
            <a:endParaRPr lang="en-US" dirty="0"/>
          </a:p>
        </p:txBody>
      </p:sp>
    </p:spTree>
    <p:extLst>
      <p:ext uri="{BB962C8B-B14F-4D97-AF65-F5344CB8AC3E}">
        <p14:creationId xmlns:p14="http://schemas.microsoft.com/office/powerpoint/2010/main" val="215160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Roles of the President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440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Law 101</a:t>
            </a:r>
            <a:endParaRPr lang="en-US" dirty="0"/>
          </a:p>
        </p:txBody>
      </p:sp>
      <p:sp>
        <p:nvSpPr>
          <p:cNvPr id="3" name="Content Placeholder 2"/>
          <p:cNvSpPr>
            <a:spLocks noGrp="1"/>
          </p:cNvSpPr>
          <p:nvPr>
            <p:ph idx="1"/>
          </p:nvPr>
        </p:nvSpPr>
        <p:spPr/>
        <p:txBody>
          <a:bodyPr>
            <a:normAutofit/>
          </a:bodyPr>
          <a:lstStyle/>
          <a:p>
            <a:r>
              <a:rPr lang="en-US" sz="3200" dirty="0" smtClean="0"/>
              <a:t>Vocab Rant/Class Norm</a:t>
            </a:r>
            <a:endParaRPr lang="en-US" sz="3200" dirty="0"/>
          </a:p>
        </p:txBody>
      </p:sp>
    </p:spTree>
    <p:extLst>
      <p:ext uri="{BB962C8B-B14F-4D97-AF65-F5344CB8AC3E}">
        <p14:creationId xmlns:p14="http://schemas.microsoft.com/office/powerpoint/2010/main" val="330452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supreme court?</a:t>
            </a:r>
            <a:endParaRPr lang="en-US" dirty="0"/>
          </a:p>
        </p:txBody>
      </p:sp>
      <p:sp>
        <p:nvSpPr>
          <p:cNvPr id="3" name="Content Placeholder 2"/>
          <p:cNvSpPr>
            <a:spLocks noGrp="1"/>
          </p:cNvSpPr>
          <p:nvPr>
            <p:ph idx="1"/>
          </p:nvPr>
        </p:nvSpPr>
        <p:spPr/>
        <p:txBody>
          <a:bodyPr>
            <a:normAutofit/>
          </a:bodyPr>
          <a:lstStyle/>
          <a:p>
            <a:r>
              <a:rPr lang="en-US" sz="2800" dirty="0"/>
              <a:t>In the United States, all courts have the power to </a:t>
            </a:r>
            <a:r>
              <a:rPr lang="en-US" sz="2800" i="1" dirty="0"/>
              <a:t>review</a:t>
            </a:r>
            <a:r>
              <a:rPr lang="en-US" sz="2800" dirty="0"/>
              <a:t> decisions of other branches and determine their </a:t>
            </a:r>
            <a:r>
              <a:rPr lang="en-US" sz="2800" u="sng" dirty="0"/>
              <a:t>constitutionality</a:t>
            </a:r>
            <a:r>
              <a:rPr lang="en-US" sz="2800" dirty="0"/>
              <a:t>, but the "final" power of judicial review rests with nine appointed judges. </a:t>
            </a:r>
            <a:endParaRPr lang="en-US" sz="2800" dirty="0" smtClean="0"/>
          </a:p>
          <a:p>
            <a:r>
              <a:rPr lang="en-US" sz="2800" dirty="0" smtClean="0"/>
              <a:t>In </a:t>
            </a:r>
            <a:r>
              <a:rPr lang="en-US" sz="2800" dirty="0"/>
              <a:t>England, the decisions of the highest court are subject to </a:t>
            </a:r>
            <a:r>
              <a:rPr lang="en-US" sz="2800" i="1" dirty="0"/>
              <a:t>review</a:t>
            </a:r>
            <a:r>
              <a:rPr lang="en-US" sz="2800" dirty="0"/>
              <a:t> by the legislature. </a:t>
            </a:r>
            <a:endParaRPr lang="en-US" sz="2800" dirty="0" smtClean="0"/>
          </a:p>
          <a:p>
            <a:pPr marL="45720" indent="0" algn="ctr">
              <a:buNone/>
            </a:pPr>
            <a:r>
              <a:rPr lang="en-US" sz="3600" dirty="0" smtClean="0">
                <a:solidFill>
                  <a:schemeClr val="accent1"/>
                </a:solidFill>
              </a:rPr>
              <a:t>Who </a:t>
            </a:r>
            <a:r>
              <a:rPr lang="en-US" sz="3600" dirty="0">
                <a:solidFill>
                  <a:schemeClr val="accent1"/>
                </a:solidFill>
              </a:rPr>
              <a:t>is best suited to have this authority? Explain and defend your answer. </a:t>
            </a:r>
            <a:endParaRPr lang="en-US" sz="3600" dirty="0">
              <a:solidFill>
                <a:schemeClr val="accent1"/>
              </a:solidFill>
            </a:endParaRPr>
          </a:p>
        </p:txBody>
      </p:sp>
    </p:spTree>
    <p:extLst>
      <p:ext uri="{BB962C8B-B14F-4D97-AF65-F5344CB8AC3E}">
        <p14:creationId xmlns:p14="http://schemas.microsoft.com/office/powerpoint/2010/main" val="1559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III</a:t>
            </a:r>
            <a:endParaRPr lang="en-US" dirty="0"/>
          </a:p>
        </p:txBody>
      </p:sp>
      <p:sp>
        <p:nvSpPr>
          <p:cNvPr id="3" name="Content Placeholder 2"/>
          <p:cNvSpPr>
            <a:spLocks noGrp="1"/>
          </p:cNvSpPr>
          <p:nvPr>
            <p:ph idx="1"/>
          </p:nvPr>
        </p:nvSpPr>
        <p:spPr/>
        <p:txBody>
          <a:bodyPr>
            <a:normAutofit/>
          </a:bodyPr>
          <a:lstStyle/>
          <a:p>
            <a:r>
              <a:rPr lang="en-US" sz="2800" dirty="0" smtClean="0"/>
              <a:t>Any guesses as to what it covers?</a:t>
            </a:r>
          </a:p>
          <a:p>
            <a:r>
              <a:rPr lang="en-US" sz="2800" dirty="0" smtClean="0"/>
              <a:t>Look for the same information as we found in Articles I &amp; II</a:t>
            </a:r>
          </a:p>
          <a:p>
            <a:pPr lvl="1"/>
            <a:r>
              <a:rPr lang="en-US" sz="2600" dirty="0" smtClean="0"/>
              <a:t>Responsibilities</a:t>
            </a:r>
          </a:p>
          <a:p>
            <a:pPr lvl="1"/>
            <a:r>
              <a:rPr lang="en-US" sz="2600" dirty="0" smtClean="0"/>
              <a:t>Powers</a:t>
            </a:r>
          </a:p>
          <a:p>
            <a:pPr lvl="1"/>
            <a:r>
              <a:rPr lang="en-US" sz="2600" dirty="0" smtClean="0"/>
              <a:t>Qualifications</a:t>
            </a:r>
            <a:endParaRPr lang="en-US" sz="2600" dirty="0"/>
          </a:p>
        </p:txBody>
      </p:sp>
    </p:spTree>
    <p:extLst>
      <p:ext uri="{BB962C8B-B14F-4D97-AF65-F5344CB8AC3E}">
        <p14:creationId xmlns:p14="http://schemas.microsoft.com/office/powerpoint/2010/main" val="256389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 indent="0" algn="ctr">
              <a:buNone/>
            </a:pPr>
            <a:endParaRPr lang="en-US" sz="4400" dirty="0" smtClean="0">
              <a:solidFill>
                <a:schemeClr val="accent1"/>
              </a:solidFill>
            </a:endParaRPr>
          </a:p>
          <a:p>
            <a:pPr marL="45720" indent="0" algn="ctr">
              <a:buNone/>
            </a:pPr>
            <a:r>
              <a:rPr lang="en-US" sz="4400" dirty="0" smtClean="0">
                <a:solidFill>
                  <a:schemeClr val="accent1"/>
                </a:solidFill>
              </a:rPr>
              <a:t>Is the Supreme Court really as weak as it sounds?</a:t>
            </a:r>
            <a:endParaRPr lang="en-US" sz="4400" dirty="0">
              <a:solidFill>
                <a:schemeClr val="accent1"/>
              </a:solidFill>
            </a:endParaRPr>
          </a:p>
        </p:txBody>
      </p:sp>
    </p:spTree>
    <p:extLst>
      <p:ext uri="{BB962C8B-B14F-4D97-AF65-F5344CB8AC3E}">
        <p14:creationId xmlns:p14="http://schemas.microsoft.com/office/powerpoint/2010/main" val="311120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According to </a:t>
            </a:r>
            <a:r>
              <a:rPr lang="en-US" i="1" dirty="0" smtClean="0"/>
              <a:t>the federalist #78</a:t>
            </a:r>
            <a:endParaRPr lang="en-US" i="1" dirty="0"/>
          </a:p>
        </p:txBody>
      </p:sp>
      <p:sp>
        <p:nvSpPr>
          <p:cNvPr id="3" name="Content Placeholder 2"/>
          <p:cNvSpPr>
            <a:spLocks noGrp="1"/>
          </p:cNvSpPr>
          <p:nvPr>
            <p:ph idx="1"/>
          </p:nvPr>
        </p:nvSpPr>
        <p:spPr/>
        <p:txBody>
          <a:bodyPr>
            <a:noAutofit/>
          </a:bodyPr>
          <a:lstStyle/>
          <a:p>
            <a:pPr marL="45720" indent="0">
              <a:buNone/>
            </a:pPr>
            <a:r>
              <a:rPr lang="en-US" sz="2600" dirty="0" smtClean="0"/>
              <a:t>“</a:t>
            </a:r>
            <a:r>
              <a:rPr lang="en-US" sz="2600" dirty="0"/>
              <a:t>Whoever attentively considers the different departments of power must perceive, that, in a government in which they are separated from each other, the judiciary, from the nature of its functions, will always be the least dangerous to the political rights of the Constitution; because it will be least in a capacity to annoy or injure them. The Executive not only dispenses the honors, but holds the sword of the community. The legislature not only commands the purse, but prescribes the rules by which the duties and rights of every citizen are to be regulated. The judiciary . . . may truly be said to have neither FORCE nor WILL, but merely judgment; and must ultimately depend upon the aid of the executive arm even for the efficacy of its judgments</a:t>
            </a:r>
            <a:r>
              <a:rPr lang="en-US" sz="2600" dirty="0" smtClean="0"/>
              <a:t>.”</a:t>
            </a:r>
            <a:endParaRPr lang="en-US" sz="2600" dirty="0"/>
          </a:p>
        </p:txBody>
      </p:sp>
    </p:spTree>
    <p:extLst>
      <p:ext uri="{BB962C8B-B14F-4D97-AF65-F5344CB8AC3E}">
        <p14:creationId xmlns:p14="http://schemas.microsoft.com/office/powerpoint/2010/main" val="39948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case that isn’t clear enough…</a:t>
            </a:r>
            <a:endParaRPr lang="en-US" dirty="0"/>
          </a:p>
        </p:txBody>
      </p:sp>
      <p:sp>
        <p:nvSpPr>
          <p:cNvPr id="3" name="Content Placeholder 2"/>
          <p:cNvSpPr>
            <a:spLocks noGrp="1"/>
          </p:cNvSpPr>
          <p:nvPr>
            <p:ph idx="1"/>
          </p:nvPr>
        </p:nvSpPr>
        <p:spPr/>
        <p:txBody>
          <a:bodyPr>
            <a:normAutofit/>
          </a:bodyPr>
          <a:lstStyle/>
          <a:p>
            <a:pPr marL="45720" indent="0">
              <a:buNone/>
            </a:pPr>
            <a:r>
              <a:rPr lang="en-US" sz="2800" dirty="0" smtClean="0"/>
              <a:t>“The </a:t>
            </a:r>
            <a:r>
              <a:rPr lang="en-US" sz="2800" dirty="0"/>
              <a:t>judiciary is beyond comparison the weakest of the three departments of </a:t>
            </a:r>
            <a:r>
              <a:rPr lang="en-US" sz="2800" dirty="0" smtClean="0"/>
              <a:t>power”</a:t>
            </a:r>
            <a:endParaRPr lang="en-US" sz="2800" dirty="0"/>
          </a:p>
        </p:txBody>
      </p:sp>
    </p:spTree>
    <p:extLst>
      <p:ext uri="{BB962C8B-B14F-4D97-AF65-F5344CB8AC3E}">
        <p14:creationId xmlns:p14="http://schemas.microsoft.com/office/powerpoint/2010/main" val="1543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According to the Anti-federalists</a:t>
            </a:r>
            <a:endParaRPr lang="en-US" dirty="0"/>
          </a:p>
        </p:txBody>
      </p:sp>
      <p:sp>
        <p:nvSpPr>
          <p:cNvPr id="3" name="Content Placeholder 2"/>
          <p:cNvSpPr>
            <a:spLocks noGrp="1"/>
          </p:cNvSpPr>
          <p:nvPr>
            <p:ph idx="1"/>
          </p:nvPr>
        </p:nvSpPr>
        <p:spPr>
          <a:xfrm>
            <a:off x="1295400" y="1828800"/>
            <a:ext cx="9601200" cy="4480560"/>
          </a:xfrm>
        </p:spPr>
        <p:txBody>
          <a:bodyPr>
            <a:normAutofit/>
          </a:bodyPr>
          <a:lstStyle/>
          <a:p>
            <a:pPr marL="45720" indent="0">
              <a:buNone/>
            </a:pPr>
            <a:r>
              <a:rPr lang="en-US" sz="2800" dirty="0" smtClean="0"/>
              <a:t>“The </a:t>
            </a:r>
            <a:r>
              <a:rPr lang="en-US" sz="2800" dirty="0"/>
              <a:t>judges under this constitution will control the legislature, for the supreme court are </a:t>
            </a:r>
            <a:r>
              <a:rPr lang="en-US" sz="2800" dirty="0" err="1"/>
              <a:t>authorised</a:t>
            </a:r>
            <a:r>
              <a:rPr lang="en-US" sz="2800" dirty="0"/>
              <a:t> in the last resort, to determine what is the extent of the powers of the Congress. They are to give the constitution an explanation, and there is no power above them to set aside their judgment . . . there is no power above them that can control their decisions, or correct their errors</a:t>
            </a:r>
            <a:r>
              <a:rPr lang="en-US" sz="2800" dirty="0" smtClean="0"/>
              <a:t>.”</a:t>
            </a:r>
          </a:p>
          <a:p>
            <a:pPr marL="45720" indent="0">
              <a:buNone/>
            </a:pPr>
            <a:r>
              <a:rPr lang="en-US" sz="2800" dirty="0" smtClean="0"/>
              <a:t>“…The </a:t>
            </a:r>
            <a:r>
              <a:rPr lang="en-US" sz="2800" dirty="0"/>
              <a:t>supreme court under this constitution would be exalted above all other power in the government, and subject to no control</a:t>
            </a:r>
            <a:endParaRPr lang="en-US" sz="3600" dirty="0"/>
          </a:p>
        </p:txBody>
      </p:sp>
    </p:spTree>
    <p:extLst>
      <p:ext uri="{BB962C8B-B14F-4D97-AF65-F5344CB8AC3E}">
        <p14:creationId xmlns:p14="http://schemas.microsoft.com/office/powerpoint/2010/main" val="376143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 of the War" id="{A517FBEF-B105-4247-BF76-5EA8B8DB0D6C}" vid="{C641FCF8-4895-4272-8CB2-84EF65A7D16E}"/>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Red Line</Template>
  <TotalTime>0</TotalTime>
  <Words>570</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Cambria</vt:lpstr>
      <vt:lpstr>Wingdings</vt:lpstr>
      <vt:lpstr>Red Line Business 16x9</vt:lpstr>
      <vt:lpstr>Judicial Branch Intro</vt:lpstr>
      <vt:lpstr>7 Roles of the President</vt:lpstr>
      <vt:lpstr>Welcome to Law 101</vt:lpstr>
      <vt:lpstr>Why a supreme court?</vt:lpstr>
      <vt:lpstr>Article III</vt:lpstr>
      <vt:lpstr>PowerPoint Presentation</vt:lpstr>
      <vt:lpstr>According to the federalist #78</vt:lpstr>
      <vt:lpstr>In case that isn’t clear enough…</vt:lpstr>
      <vt:lpstr>According to the Anti-federalists</vt:lpstr>
      <vt:lpstr>PowerPoint Presentation</vt:lpstr>
      <vt:lpstr>Marbury v. madison</vt:lpstr>
      <vt:lpstr>They did what now?</vt:lpstr>
      <vt:lpstr>Quick Write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2019-10-01T01:57:53Z</dcterms:created>
  <dcterms:modified xsi:type="dcterms:W3CDTF">2019-10-01T02:36:58Z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