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7" r:id="rId3"/>
    <p:sldId id="286" r:id="rId4"/>
    <p:sldId id="278" r:id="rId5"/>
    <p:sldId id="281" r:id="rId6"/>
    <p:sldId id="282" r:id="rId7"/>
    <p:sldId id="283" r:id="rId8"/>
    <p:sldId id="279" r:id="rId9"/>
    <p:sldId id="284" r:id="rId10"/>
    <p:sldId id="285" r:id="rId11"/>
    <p:sldId id="280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iranda_v._Arizona" TargetMode="External"/><Relationship Id="rId13" Type="http://schemas.openxmlformats.org/officeDocument/2006/relationships/hyperlink" Target="https://en.wikipedia.org/wiki/Engel_v._Vitale" TargetMode="External"/><Relationship Id="rId3" Type="http://schemas.openxmlformats.org/officeDocument/2006/relationships/hyperlink" Target="https://en.wikipedia.org/wiki/McCulloch_v._Maryland" TargetMode="External"/><Relationship Id="rId7" Type="http://schemas.openxmlformats.org/officeDocument/2006/relationships/hyperlink" Target="https://en.wikipedia.org/wiki/Brown_v._Board_of_Education" TargetMode="External"/><Relationship Id="rId12" Type="http://schemas.openxmlformats.org/officeDocument/2006/relationships/hyperlink" Target="https://en.wikipedia.org/wiki/Bush_v._Gore" TargetMode="External"/><Relationship Id="rId2" Type="http://schemas.openxmlformats.org/officeDocument/2006/relationships/hyperlink" Target="https://en.wikipedia.org/wiki/Marbury_v._Madi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lessy_v._Ferguson" TargetMode="External"/><Relationship Id="rId11" Type="http://schemas.openxmlformats.org/officeDocument/2006/relationships/hyperlink" Target="https://en.wikipedia.org/wiki/Roe_v._Wade" TargetMode="External"/><Relationship Id="rId5" Type="http://schemas.openxmlformats.org/officeDocument/2006/relationships/hyperlink" Target="https://en.wikipedia.org/wiki/Dred_Scott_v._Sandford" TargetMode="External"/><Relationship Id="rId15" Type="http://schemas.openxmlformats.org/officeDocument/2006/relationships/hyperlink" Target="https://en.wikipedia.org/wiki/Obergefell_v._Hodges" TargetMode="External"/><Relationship Id="rId10" Type="http://schemas.openxmlformats.org/officeDocument/2006/relationships/hyperlink" Target="https://en.wikipedia.org/wiki/United_States_v._Nixon" TargetMode="External"/><Relationship Id="rId4" Type="http://schemas.openxmlformats.org/officeDocument/2006/relationships/hyperlink" Target="https://en.wikipedia.org/wiki/Gibbons_v._Ogden" TargetMode="External"/><Relationship Id="rId9" Type="http://schemas.openxmlformats.org/officeDocument/2006/relationships/hyperlink" Target="https://en.wikipedia.org/wiki/Citizens_United_v._FEC" TargetMode="External"/><Relationship Id="rId14" Type="http://schemas.openxmlformats.org/officeDocument/2006/relationships/hyperlink" Target="https://en.wikipedia.org/wiki/Loving_v._Virgini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wGqkUTsYY" TargetMode="External"/><Relationship Id="rId2" Type="http://schemas.openxmlformats.org/officeDocument/2006/relationships/hyperlink" Target="https://www.youtube.com/watch?v=QC_rTJvY3m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Judicial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Court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400" i="1" u="sng" dirty="0">
                <a:hlinkClick r:id="rId2"/>
              </a:rPr>
              <a:t>Marbury v. Madison</a:t>
            </a:r>
            <a:r>
              <a:rPr lang="en-US" sz="2400" dirty="0"/>
              <a:t> </a:t>
            </a:r>
          </a:p>
          <a:p>
            <a:r>
              <a:rPr lang="en-US" sz="2400" i="1" dirty="0">
                <a:hlinkClick r:id="rId3" tooltip="McCulloch v. Maryland"/>
              </a:rPr>
              <a:t>McCulloch v. </a:t>
            </a:r>
            <a:r>
              <a:rPr lang="en-US" sz="2400" i="1" dirty="0" smtClean="0">
                <a:hlinkClick r:id="rId3" tooltip="McCulloch v. Maryland"/>
              </a:rPr>
              <a:t>Maryland</a:t>
            </a:r>
            <a:endParaRPr lang="en-US" sz="2400" dirty="0"/>
          </a:p>
          <a:p>
            <a:r>
              <a:rPr lang="en-US" sz="2400" i="1" dirty="0">
                <a:hlinkClick r:id="rId4" tooltip="Gibbons v. Ogden"/>
              </a:rPr>
              <a:t>Gibbons v. Ogden</a:t>
            </a:r>
            <a:r>
              <a:rPr lang="en-US" sz="2400" dirty="0"/>
              <a:t> </a:t>
            </a:r>
          </a:p>
          <a:p>
            <a:r>
              <a:rPr lang="en-US" sz="2400" i="1" dirty="0">
                <a:hlinkClick r:id="rId5" tooltip="Dred Scott v. Sandford"/>
              </a:rPr>
              <a:t>Dred Scott v. </a:t>
            </a:r>
            <a:r>
              <a:rPr lang="en-US" sz="2400" i="1" dirty="0" err="1">
                <a:hlinkClick r:id="rId5" tooltip="Dred Scott v. Sandford"/>
              </a:rPr>
              <a:t>Sandford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i="1" dirty="0" smtClean="0">
                <a:hlinkClick r:id="rId6" tooltip="Plessy v. Ferguson"/>
              </a:rPr>
              <a:t>Plessy </a:t>
            </a:r>
            <a:r>
              <a:rPr lang="en-US" sz="2400" i="1" dirty="0">
                <a:hlinkClick r:id="rId6" tooltip="Plessy v. Ferguson"/>
              </a:rPr>
              <a:t>v. Ferguson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i="1" u="sng" dirty="0" smtClean="0">
                <a:hlinkClick r:id="rId7"/>
              </a:rPr>
              <a:t>Brown </a:t>
            </a:r>
            <a:r>
              <a:rPr lang="en-US" sz="2400" i="1" u="sng" dirty="0">
                <a:hlinkClick r:id="rId7"/>
              </a:rPr>
              <a:t>v. Board of Education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i="1" dirty="0" smtClean="0">
                <a:hlinkClick r:id="rId8" tooltip="Miranda v. Arizona"/>
              </a:rPr>
              <a:t>Miranda </a:t>
            </a:r>
            <a:r>
              <a:rPr lang="en-US" sz="2400" i="1" dirty="0">
                <a:hlinkClick r:id="rId8" tooltip="Miranda v. Arizona"/>
              </a:rPr>
              <a:t>v. Arizona</a:t>
            </a:r>
            <a:r>
              <a:rPr lang="en-US" sz="2400" dirty="0"/>
              <a:t> </a:t>
            </a:r>
            <a:endParaRPr lang="en-US" sz="2400" dirty="0" smtClean="0"/>
          </a:p>
          <a:p>
            <a:endParaRPr lang="en-US" sz="2400" i="1" dirty="0" smtClean="0">
              <a:hlinkClick r:id="rId9" tooltip="Citizens United v. FEC"/>
            </a:endParaRPr>
          </a:p>
          <a:p>
            <a:r>
              <a:rPr lang="en-US" sz="2400" i="1" dirty="0" smtClean="0">
                <a:hlinkClick r:id="rId9" tooltip="Citizens United v. FEC"/>
              </a:rPr>
              <a:t>Citizens </a:t>
            </a:r>
            <a:r>
              <a:rPr lang="en-US" sz="2400" i="1" dirty="0">
                <a:hlinkClick r:id="rId9" tooltip="Citizens United v. FEC"/>
              </a:rPr>
              <a:t>United v. </a:t>
            </a:r>
            <a:r>
              <a:rPr lang="en-US" sz="2400" i="1" dirty="0" smtClean="0">
                <a:hlinkClick r:id="rId9" tooltip="Citizens United v. FEC"/>
              </a:rPr>
              <a:t>FEC</a:t>
            </a:r>
            <a:endParaRPr lang="en-US" sz="2400" i="1" dirty="0" smtClean="0"/>
          </a:p>
          <a:p>
            <a:r>
              <a:rPr lang="en-US" sz="2400" i="1" u="sng" dirty="0">
                <a:hlinkClick r:id="rId10"/>
              </a:rPr>
              <a:t>United States v. Nixon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i="1" u="sng" dirty="0">
                <a:hlinkClick r:id="rId11"/>
              </a:rPr>
              <a:t>Roe v. Wade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i="1" dirty="0">
                <a:hlinkClick r:id="rId12" tooltip="Bush v. Gore"/>
              </a:rPr>
              <a:t>Bush v. </a:t>
            </a:r>
            <a:r>
              <a:rPr lang="en-US" sz="2400" i="1" dirty="0" smtClean="0">
                <a:hlinkClick r:id="rId12" tooltip="Bush v. Gore"/>
              </a:rPr>
              <a:t>Gore</a:t>
            </a:r>
            <a:endParaRPr lang="en-US" sz="2400" i="1" dirty="0" smtClean="0"/>
          </a:p>
          <a:p>
            <a:r>
              <a:rPr lang="en-US" sz="2400" i="1" u="sng" dirty="0">
                <a:hlinkClick r:id="rId13"/>
              </a:rPr>
              <a:t>Engel v. Vitale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i="1" u="sng" dirty="0">
                <a:hlinkClick r:id="rId14"/>
              </a:rPr>
              <a:t>Loving v. Virginia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i="1" dirty="0">
                <a:hlinkClick r:id="rId15" tooltip="Obergefell v. Hodges"/>
              </a:rPr>
              <a:t>Obergefell v. </a:t>
            </a:r>
            <a:r>
              <a:rPr lang="en-US" sz="2400" i="1" dirty="0" smtClean="0">
                <a:hlinkClick r:id="rId15" tooltip="Obergefell v. Hodges"/>
              </a:rPr>
              <a:t>Hodges</a:t>
            </a:r>
            <a:endParaRPr lang="en-US" sz="2400" i="1" dirty="0" smtClean="0"/>
          </a:p>
          <a:p>
            <a:pPr marL="45720" indent="0"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78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Court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Get into a group of four </a:t>
            </a:r>
            <a:r>
              <a:rPr lang="en-US" sz="2800" b="1" dirty="0" smtClean="0"/>
              <a:t>where each person has a different case</a:t>
            </a:r>
          </a:p>
          <a:p>
            <a:r>
              <a:rPr lang="en-US" sz="2800" dirty="0" smtClean="0"/>
              <a:t>Go through each case and discuss what it was about and whether or not the Supreme Court made the right decision</a:t>
            </a:r>
          </a:p>
          <a:p>
            <a:r>
              <a:rPr lang="en-US" sz="2800" dirty="0" smtClean="0"/>
              <a:t>Fill out your note sheet! At the end of the unit, you will turn in your worksheets on the legislative, executive and judicial branches!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07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Quiz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Where in the Constitution can you find the information about the Executive branch?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List 3 of the 7 roles of the president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Define the term </a:t>
            </a:r>
            <a:r>
              <a:rPr lang="en-US" sz="2800" i="1" dirty="0" smtClean="0"/>
              <a:t>judicial review</a:t>
            </a:r>
            <a:endParaRPr lang="en-US" sz="28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Where did the Supreme Court get the power to declare laws unconstitutional (be specific)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0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9 justices</a:t>
            </a:r>
          </a:p>
          <a:p>
            <a:r>
              <a:rPr lang="en-US" sz="2800" dirty="0" smtClean="0"/>
              <a:t>Serve for life (or until they retire, or get impeached)</a:t>
            </a:r>
          </a:p>
          <a:p>
            <a:r>
              <a:rPr lang="en-US" sz="2800" dirty="0" smtClean="0"/>
              <a:t>Qualifications: Technically – none; traditionally – lawyers, prior judges, Ivy League education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2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preme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2" y="239280"/>
            <a:ext cx="8546284" cy="64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Court: The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 women, 6 men</a:t>
            </a:r>
          </a:p>
          <a:p>
            <a:r>
              <a:rPr lang="en-US" sz="2800" dirty="0" smtClean="0"/>
              <a:t>1 chief justice (John Roberts), 8 associate justices</a:t>
            </a:r>
          </a:p>
          <a:p>
            <a:r>
              <a:rPr lang="en-US" sz="2800" dirty="0" smtClean="0"/>
              <a:t>5 Conservative, 4 Liberal</a:t>
            </a:r>
          </a:p>
          <a:p>
            <a:pPr lvl="1"/>
            <a:r>
              <a:rPr lang="en-US" sz="2600" dirty="0" smtClean="0"/>
              <a:t>Chief Justice Roberts is the swing vote</a:t>
            </a:r>
          </a:p>
          <a:p>
            <a:r>
              <a:rPr lang="en-US" sz="2800" dirty="0" smtClean="0"/>
              <a:t>1 African-American, 1 Hispanic, and a lot of Caucasians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46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/>
              <a:t>John Roberts</a:t>
            </a:r>
          </a:p>
          <a:p>
            <a:r>
              <a:rPr lang="en-US" sz="2800" dirty="0" smtClean="0"/>
              <a:t>Clarence Thomas</a:t>
            </a:r>
          </a:p>
          <a:p>
            <a:r>
              <a:rPr lang="en-US" sz="2800" dirty="0" smtClean="0"/>
              <a:t>Ruth Bader Ginsburg</a:t>
            </a:r>
          </a:p>
          <a:p>
            <a:r>
              <a:rPr lang="en-US" sz="2800" dirty="0" smtClean="0"/>
              <a:t>Stephen Breyer</a:t>
            </a:r>
          </a:p>
          <a:p>
            <a:r>
              <a:rPr lang="en-US" sz="2800" dirty="0" smtClean="0"/>
              <a:t>Samuel Alito</a:t>
            </a:r>
          </a:p>
          <a:p>
            <a:r>
              <a:rPr lang="en-US" sz="2800" dirty="0" smtClean="0"/>
              <a:t>Sonia Sotomayor</a:t>
            </a:r>
            <a:endParaRPr lang="en-US" sz="2800" dirty="0"/>
          </a:p>
          <a:p>
            <a:r>
              <a:rPr lang="en-US" sz="2800" dirty="0" smtClean="0"/>
              <a:t>Elena Kagan</a:t>
            </a:r>
          </a:p>
          <a:p>
            <a:r>
              <a:rPr lang="en-US" sz="2800" dirty="0" smtClean="0"/>
              <a:t>Neil Gorsuch</a:t>
            </a:r>
          </a:p>
          <a:p>
            <a:r>
              <a:rPr lang="en-US" sz="2800" dirty="0" smtClean="0"/>
              <a:t>Brett </a:t>
            </a:r>
            <a:r>
              <a:rPr lang="en-US" sz="2800" dirty="0" err="1" smtClean="0"/>
              <a:t>Kavanaugh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1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President submits nomination</a:t>
            </a:r>
          </a:p>
          <a:p>
            <a:r>
              <a:rPr lang="en-US" sz="2800" dirty="0" smtClean="0"/>
              <a:t>Senate votes to approve it</a:t>
            </a:r>
          </a:p>
          <a:p>
            <a:pPr lvl="1"/>
            <a:r>
              <a:rPr lang="en-US" sz="2600" dirty="0" smtClean="0"/>
              <a:t>Have to give a reason for denying it, not just that they want someone else</a:t>
            </a:r>
          </a:p>
          <a:p>
            <a:pPr lvl="1"/>
            <a:r>
              <a:rPr lang="en-US" sz="2600" dirty="0" smtClean="0"/>
              <a:t>If they actually vote on it…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140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Merrick Garland Controversy</a:t>
            </a:r>
          </a:p>
          <a:p>
            <a:pPr marL="45720" indent="0">
              <a:buNone/>
            </a:pPr>
            <a:r>
              <a:rPr lang="en-US" sz="2800" dirty="0" smtClean="0"/>
              <a:t>Republican Perspective: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www.youtube.com/watch?v=QC_rTJvY3mY</a:t>
            </a:r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Democrat </a:t>
            </a:r>
            <a:r>
              <a:rPr lang="en-US" sz="2800" dirty="0"/>
              <a:t>Perspective: </a:t>
            </a:r>
            <a:r>
              <a:rPr lang="en-US" sz="2800" dirty="0">
                <a:hlinkClick r:id="rId3"/>
              </a:rPr>
              <a:t>https://www.youtube.com/watch?v=pnwGqkUTsYY</a:t>
            </a:r>
            <a:endParaRPr lang="en-US" sz="2800" dirty="0"/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17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Court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Choose a court case from the next slide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Determine what the case was about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Describe how the court decided (including how many people voted each way)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Do you agree with the court’s decision? </a:t>
            </a:r>
            <a:r>
              <a:rPr lang="en-US" sz="2800" i="1" dirty="0" smtClean="0"/>
              <a:t>Not as a matter of personal opinion, but using precedent and the law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3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320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Wingdings</vt:lpstr>
      <vt:lpstr>Red Line Business 16x9</vt:lpstr>
      <vt:lpstr>Judicial 2</vt:lpstr>
      <vt:lpstr>Weekly Quiz</vt:lpstr>
      <vt:lpstr>Job Description</vt:lpstr>
      <vt:lpstr>PowerPoint Presentation</vt:lpstr>
      <vt:lpstr>Supreme Court: The Breakdown</vt:lpstr>
      <vt:lpstr>The List</vt:lpstr>
      <vt:lpstr>Nomination Process</vt:lpstr>
      <vt:lpstr>Nomination Process</vt:lpstr>
      <vt:lpstr>Important Court Cases</vt:lpstr>
      <vt:lpstr>Important Court cases</vt:lpstr>
      <vt:lpstr>Important Court Cases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2019-10-02T22:31:35Z</dcterms:created>
  <dcterms:modified xsi:type="dcterms:W3CDTF">2019-10-03T17:23:12Z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