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77" r:id="rId3"/>
    <p:sldId id="309" r:id="rId4"/>
    <p:sldId id="28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310" r:id="rId14"/>
    <p:sldId id="289" r:id="rId15"/>
    <p:sldId id="290" r:id="rId16"/>
    <p:sldId id="291" r:id="rId17"/>
    <p:sldId id="293" r:id="rId18"/>
    <p:sldId id="292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5" r:id="rId30"/>
    <p:sldId id="306" r:id="rId31"/>
    <p:sldId id="307" r:id="rId32"/>
    <p:sldId id="27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514350"/>
            <a:ext cx="619125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Journal #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72450" y="819150"/>
            <a:ext cx="3752850" cy="5372100"/>
          </a:xfrm>
        </p:spPr>
        <p:txBody>
          <a:bodyPr/>
          <a:lstStyle>
            <a:lvl1pPr>
              <a:defRPr baseline="0"/>
            </a:lvl1pPr>
          </a:lstStyle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/>
              <a:t>Students will…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2]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2]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3]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ionalarchives.gov.uk/education/worldwar2/theatres-of-war/western-europe/1939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smtClean="0"/>
              <a:t>It Begins!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Difficult economic times</a:t>
            </a:r>
          </a:p>
          <a:p>
            <a:r>
              <a:rPr lang="en-US" sz="3200" dirty="0" smtClean="0"/>
              <a:t>Japan had to import all goods but they couldn’t afford them</a:t>
            </a:r>
          </a:p>
          <a:p>
            <a:r>
              <a:rPr lang="en-US" sz="3200" dirty="0" smtClean="0"/>
              <a:t>Started tariffs but that backfired too</a:t>
            </a:r>
          </a:p>
          <a:p>
            <a:r>
              <a:rPr lang="en-US" sz="3200" dirty="0" smtClean="0"/>
              <a:t>Blamed corrupt politicians – said democracy was bad and was ‘un-Japanese”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22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Only way to survive would be to invade and get more land</a:t>
            </a:r>
          </a:p>
          <a:p>
            <a:r>
              <a:rPr lang="en-US" sz="3200" dirty="0" smtClean="0"/>
              <a:t>1931 – invaded Manchuria (North China)</a:t>
            </a:r>
          </a:p>
          <a:p>
            <a:r>
              <a:rPr lang="en-US" sz="3200" dirty="0" smtClean="0"/>
              <a:t>Japanese Prime Minister interfered, Japan officers assassinated him</a:t>
            </a:r>
          </a:p>
          <a:p>
            <a:r>
              <a:rPr lang="en-US" sz="3200" dirty="0" smtClean="0"/>
              <a:t>From that point forward – Military (Hirohito) controlled the government.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37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Timeline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http://www.nationalarchives.gov.uk/education/worldwar2/theatres-of-war/western-europe/1939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r>
              <a:rPr lang="en-US" dirty="0" smtClean="0"/>
              <a:t>The Austrian Anschluss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1937 Hitler called for the unification of the German people (Hitler wants more land)</a:t>
            </a:r>
          </a:p>
          <a:p>
            <a:r>
              <a:rPr lang="en-US" sz="3200" dirty="0" smtClean="0"/>
              <a:t>First place: Austria</a:t>
            </a:r>
          </a:p>
          <a:p>
            <a:r>
              <a:rPr lang="en-US" sz="3200" dirty="0" smtClean="0"/>
              <a:t>Hitler announces the “union” of Austria and Germany</a:t>
            </a:r>
          </a:p>
        </p:txBody>
      </p:sp>
    </p:spTree>
    <p:extLst>
      <p:ext uri="{BB962C8B-B14F-4D97-AF65-F5344CB8AC3E}">
        <p14:creationId xmlns:p14="http://schemas.microsoft.com/office/powerpoint/2010/main" val="811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r>
              <a:rPr lang="en-US" smtClean="0"/>
              <a:t>Hitler’s Demands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Hitler next demands the Sudetenland, an area of Czechoslovakia with a large German-speaking population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429001"/>
            <a:ext cx="4510088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48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r>
              <a:rPr lang="en-US" smtClean="0"/>
              <a:t>The Munich Agreement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8720" y="1600201"/>
            <a:ext cx="9098280" cy="4244975"/>
          </a:xfrm>
        </p:spPr>
        <p:txBody>
          <a:bodyPr>
            <a:noAutofit/>
          </a:bodyPr>
          <a:lstStyle/>
          <a:p>
            <a:r>
              <a:rPr lang="en-US" sz="2800" dirty="0" smtClean="0"/>
              <a:t>European leaders start worrying</a:t>
            </a:r>
          </a:p>
          <a:p>
            <a:r>
              <a:rPr lang="en-US" sz="2800" dirty="0" smtClean="0"/>
              <a:t>Representatives of Britain, France, Italy, and Germany agreed to meet in Munich to decide Czechoslovakia’s fate (the Munich Conference)</a:t>
            </a:r>
          </a:p>
          <a:p>
            <a:r>
              <a:rPr lang="en-US" sz="2800" b="1" dirty="0" smtClean="0"/>
              <a:t>Appeasement</a:t>
            </a:r>
            <a:r>
              <a:rPr lang="en-US" sz="2800" dirty="0" smtClean="0"/>
              <a:t>: agreed to Hitler’s demands</a:t>
            </a:r>
          </a:p>
          <a:p>
            <a:pPr lvl="1"/>
            <a:r>
              <a:rPr lang="en-US" sz="2400" dirty="0" smtClean="0">
                <a:ea typeface="ＭＳ Ｐゴシック" charset="-128"/>
              </a:rPr>
              <a:t>Concessions in exchange for peace</a:t>
            </a:r>
          </a:p>
          <a:p>
            <a:r>
              <a:rPr lang="en-US" sz="2800" dirty="0" smtClean="0"/>
              <a:t>Why?</a:t>
            </a:r>
          </a:p>
          <a:p>
            <a:r>
              <a:rPr lang="en-US" sz="2800" dirty="0" smtClean="0"/>
              <a:t>Hitler has few demands – give him what he wants and we can avoid war</a:t>
            </a:r>
          </a:p>
        </p:txBody>
      </p:sp>
    </p:spTree>
    <p:extLst>
      <p:ext uri="{BB962C8B-B14F-4D97-AF65-F5344CB8AC3E}">
        <p14:creationId xmlns:p14="http://schemas.microsoft.com/office/powerpoint/2010/main" val="14610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>
            <a:normAutofit/>
          </a:bodyPr>
          <a:lstStyle/>
          <a:p>
            <a:r>
              <a:rPr lang="en-US" sz="4100" dirty="0"/>
              <a:t>Primary Source Activity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Document A &amp; B (Pages 2-3 in Doc Book)</a:t>
            </a:r>
          </a:p>
          <a:p>
            <a:r>
              <a:rPr lang="en-US" sz="2800" dirty="0" smtClean="0">
                <a:ea typeface="ＭＳ Ｐゴシック" charset="-128"/>
              </a:rPr>
              <a:t>Read each document and answer the corresponding questions on your notes.  </a:t>
            </a:r>
          </a:p>
          <a:p>
            <a:endParaRPr lang="en-US" sz="2800" dirty="0"/>
          </a:p>
          <a:p>
            <a:r>
              <a:rPr lang="en-US" sz="2800" dirty="0" smtClean="0"/>
              <a:t>Appeasement Hypotheses – </a:t>
            </a:r>
          </a:p>
          <a:p>
            <a:pPr lvl="1"/>
            <a:r>
              <a:rPr lang="en-US" sz="2400" dirty="0" smtClean="0">
                <a:ea typeface="ＭＳ Ｐゴシック" charset="-128"/>
              </a:rPr>
              <a:t>#1 – Write a paragraph answering Hypotheses #1</a:t>
            </a:r>
          </a:p>
          <a:p>
            <a:pPr lvl="1"/>
            <a:r>
              <a:rPr lang="en-US" sz="2400" dirty="0" smtClean="0">
                <a:ea typeface="ＭＳ Ｐゴシック" charset="-128"/>
              </a:rPr>
              <a:t>Final Essay Prep - What should that paragraph include?</a:t>
            </a:r>
          </a:p>
        </p:txBody>
      </p:sp>
    </p:spTree>
    <p:extLst>
      <p:ext uri="{BB962C8B-B14F-4D97-AF65-F5344CB8AC3E}">
        <p14:creationId xmlns:p14="http://schemas.microsoft.com/office/powerpoint/2010/main" val="349064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>
            <a:normAutofit/>
          </a:bodyPr>
          <a:lstStyle/>
          <a:p>
            <a:r>
              <a:rPr lang="en-US" sz="4100"/>
              <a:t>British Prime Minister: </a:t>
            </a:r>
            <a:br>
              <a:rPr lang="en-US" sz="4100"/>
            </a:br>
            <a:r>
              <a:rPr lang="en-US" sz="4100"/>
              <a:t>Neville Chamberlain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Neville Chamberlain:</a:t>
            </a:r>
          </a:p>
          <a:p>
            <a:pPr lvl="1"/>
            <a:r>
              <a:rPr lang="en-US" sz="2400" dirty="0" smtClean="0">
                <a:ea typeface="ＭＳ Ｐゴシック" charset="-128"/>
              </a:rPr>
              <a:t>Returning home, he promised “a peace with honor, a peace in our time”</a:t>
            </a:r>
          </a:p>
          <a:p>
            <a:r>
              <a:rPr lang="en-US" sz="2800" dirty="0" smtClean="0"/>
              <a:t>Churchill, very upset: </a:t>
            </a:r>
          </a:p>
          <a:p>
            <a:pPr lvl="1"/>
            <a:r>
              <a:rPr lang="en-US" sz="2400" dirty="0" smtClean="0">
                <a:ea typeface="ＭＳ Ｐゴシック" charset="-128"/>
              </a:rPr>
              <a:t>“Britain and France had to choose between war and dishonor.  They chose dishonor.  They will have war.”</a:t>
            </a:r>
          </a:p>
        </p:txBody>
      </p:sp>
    </p:spTree>
    <p:extLst>
      <p:ext uri="{BB962C8B-B14F-4D97-AF65-F5344CB8AC3E}">
        <p14:creationId xmlns:p14="http://schemas.microsoft.com/office/powerpoint/2010/main" val="279333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r>
              <a:rPr lang="en-US" smtClean="0"/>
              <a:t>The Nazi-Soviet Pact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752601"/>
            <a:ext cx="8229600" cy="4625975"/>
          </a:xfrm>
          <a:prstGeom prst="rect">
            <a:avLst/>
          </a:prstGeom>
        </p:spPr>
        <p:txBody>
          <a:bodyPr lIns="54864" tIns="91440">
            <a:prstTxWarp prst="textNoShape">
              <a:avLst/>
            </a:prstTxWarp>
            <a:normAutofit/>
          </a:bodyPr>
          <a:lstStyle/>
          <a:p>
            <a:pPr marL="438150" indent="-319088">
              <a:buClr>
                <a:schemeClr val="accent1"/>
              </a:buClr>
              <a:buSzPct val="80000"/>
              <a:buFont typeface="Wingdings 2" charset="2"/>
              <a:buChar char=""/>
            </a:pPr>
            <a:r>
              <a:rPr lang="en-US" sz="3200">
                <a:latin typeface="Corbel" charset="0"/>
              </a:rPr>
              <a:t>Non-aggression pact: August 1939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charset="2"/>
              <a:buChar char=""/>
            </a:pPr>
            <a:r>
              <a:rPr lang="en-US" sz="3200">
                <a:latin typeface="Corbel" charset="0"/>
              </a:rPr>
              <a:t>Germany and Russia promised never to attack each other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charset="2"/>
              <a:buChar char=""/>
            </a:pPr>
            <a:r>
              <a:rPr lang="en-US" sz="3200">
                <a:latin typeface="Corbel" charset="0"/>
              </a:rPr>
              <a:t>Another pact (secret) to divide Poland between them</a:t>
            </a:r>
          </a:p>
        </p:txBody>
      </p:sp>
      <p:sp>
        <p:nvSpPr>
          <p:cNvPr id="2355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4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r>
              <a:rPr lang="en-US" dirty="0" smtClean="0"/>
              <a:t>Map 2:  1938  </a:t>
            </a:r>
          </a:p>
        </p:txBody>
      </p:sp>
    </p:spTree>
    <p:extLst>
      <p:ext uri="{BB962C8B-B14F-4D97-AF65-F5344CB8AC3E}">
        <p14:creationId xmlns:p14="http://schemas.microsoft.com/office/powerpoint/2010/main" val="275921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Back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i="1" dirty="0" smtClean="0"/>
              <a:t>Get out a half sheet of paper!</a:t>
            </a:r>
          </a:p>
          <a:p>
            <a:pPr marL="560070" indent="-514350">
              <a:buAutoNum type="arabicPeriod"/>
            </a:pPr>
            <a:r>
              <a:rPr lang="en-US" sz="2800" dirty="0" smtClean="0"/>
              <a:t>Totalitarianism uses what to control people?</a:t>
            </a:r>
          </a:p>
          <a:p>
            <a:pPr marL="560070" indent="-514350">
              <a:buAutoNum type="arabicPeriod"/>
            </a:pPr>
            <a:r>
              <a:rPr lang="en-US" sz="2800" dirty="0" smtClean="0"/>
              <a:t>Write a thesis statement for this prompt: </a:t>
            </a:r>
            <a:r>
              <a:rPr lang="en-US" sz="2800" i="1" dirty="0" smtClean="0"/>
              <a:t>How was Hitler able to come to power in Germany?</a:t>
            </a:r>
          </a:p>
          <a:p>
            <a:pPr marL="560070" indent="-514350">
              <a:buAutoNum type="arabicPeriod"/>
            </a:pPr>
            <a:r>
              <a:rPr lang="en-US" sz="2800" dirty="0" smtClean="0"/>
              <a:t>What’s your school-related New Year’s resolution?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SquadGoals</a:t>
            </a:r>
            <a:endParaRPr lang="en-US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en-US" dirty="0" smtClean="0"/>
              <a:t>Students will be able to…</a:t>
            </a:r>
          </a:p>
          <a:p>
            <a:r>
              <a:rPr lang="en-US" dirty="0" smtClean="0"/>
              <a:t>Explain how Hitler’s actions led to the outbreak of WWII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r>
              <a:rPr lang="en-US" smtClean="0"/>
              <a:t>The German Offensive Begins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Did appeasement work?</a:t>
            </a:r>
          </a:p>
          <a:p>
            <a:pPr lvl="1"/>
            <a:r>
              <a:rPr lang="en-US" sz="2300">
                <a:ea typeface="ＭＳ Ｐゴシック" charset="-128"/>
              </a:rPr>
              <a:t>In March 1939, Hitler takes over the rest of Czechoslovakia</a:t>
            </a:r>
          </a:p>
          <a:p>
            <a:r>
              <a:rPr lang="en-US" sz="2800"/>
              <a:t>Hitler invaded Poland on September 1, 1939.</a:t>
            </a:r>
          </a:p>
          <a:p>
            <a:r>
              <a:rPr lang="en-US" sz="2800"/>
              <a:t>Two days later Britain and France declared war.</a:t>
            </a:r>
          </a:p>
          <a:p>
            <a:pPr lvl="1"/>
            <a:endParaRPr lang="en-US" smtClean="0">
              <a:ea typeface="ＭＳ Ｐゴシック" charset="-128"/>
            </a:endParaRP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 rotWithShape="1">
          <a:blip r:embed="rId2"/>
          <a:srcRect r="1254" b="15433"/>
          <a:stretch/>
        </p:blipFill>
        <p:spPr bwMode="auto">
          <a:xfrm>
            <a:off x="3810000" y="4033612"/>
            <a:ext cx="4288971" cy="271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38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r>
              <a:rPr lang="en-US" smtClean="0"/>
              <a:t>A. Blitzkrieg in Poland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Blitzkrieg </a:t>
            </a:r>
            <a:r>
              <a:rPr lang="en-US" sz="2800" dirty="0" smtClean="0"/>
              <a:t>– lightning war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Tanks, artillery, and soldiers, moving by truck instead of on foot, rapidly struck deep into enemy territory before the enemy could react.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German troops took Poland in less than a month.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This was used to also take Denmark, Norway, Belgium, the Netherlands, and France.</a:t>
            </a:r>
          </a:p>
          <a:p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67916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r>
              <a:rPr lang="en-US" dirty="0" smtClean="0"/>
              <a:t>Map 3:   Sept 1939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r>
              <a:rPr lang="en-US" smtClean="0"/>
              <a:t>The Phony War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For several months afterward, war was at a standstill along the Maginot Line along the French Border.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Called the “phony war” because no one fought for several months.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Suddenly, on April 9, 1940, Hitler launched a surprise invasion of Denmark and Norway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He next turned to Belgium and the Netherlands, which he overtook by the end of May</a:t>
            </a:r>
          </a:p>
        </p:txBody>
      </p:sp>
    </p:spTree>
    <p:extLst>
      <p:ext uri="{BB962C8B-B14F-4D97-AF65-F5344CB8AC3E}">
        <p14:creationId xmlns:p14="http://schemas.microsoft.com/office/powerpoint/2010/main" val="399086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r>
              <a:rPr lang="en-US" dirty="0" smtClean="0"/>
              <a:t>Map 4:   April 1940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8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r>
              <a:rPr lang="en-US" dirty="0" smtClean="0"/>
              <a:t>Map 5:   May 1940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0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r>
              <a:rPr lang="en-US" dirty="0" smtClean="0"/>
              <a:t>Dunkirk Evacuation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97732" y="2100943"/>
            <a:ext cx="5638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Troops landed in England from Dunkirk, 	</a:t>
            </a:r>
          </a:p>
          <a:p>
            <a:r>
              <a:rPr lang="en-US" dirty="0"/>
              <a:t>	Beach	Harbor	Total</a:t>
            </a:r>
          </a:p>
          <a:p>
            <a:r>
              <a:rPr lang="en-US" dirty="0"/>
              <a:t>27 May 	– 	7,669 	7,669</a:t>
            </a:r>
          </a:p>
          <a:p>
            <a:r>
              <a:rPr lang="en-US" dirty="0"/>
              <a:t>28 May 	5,390 	11,874 	17,804</a:t>
            </a:r>
          </a:p>
          <a:p>
            <a:r>
              <a:rPr lang="en-US" dirty="0"/>
              <a:t>29 May 	13,752 	33,558 	47,310</a:t>
            </a:r>
          </a:p>
          <a:p>
            <a:r>
              <a:rPr lang="en-US" dirty="0"/>
              <a:t>30 May 	29,512 	24,311 	53,823</a:t>
            </a:r>
          </a:p>
          <a:p>
            <a:r>
              <a:rPr lang="en-US" dirty="0"/>
              <a:t>31 May 	22,942 	45,072 	68,014</a:t>
            </a:r>
          </a:p>
          <a:p>
            <a:r>
              <a:rPr lang="en-US" dirty="0"/>
              <a:t>1 June 	17,348 	47,081 	64,429</a:t>
            </a:r>
          </a:p>
          <a:p>
            <a:r>
              <a:rPr lang="en-US" dirty="0"/>
              <a:t>2 June 	6,695 	19,561 	26,256</a:t>
            </a:r>
          </a:p>
          <a:p>
            <a:r>
              <a:rPr lang="en-US" dirty="0"/>
              <a:t>3 June 	1,870 	24,876 	26,746</a:t>
            </a:r>
          </a:p>
          <a:p>
            <a:r>
              <a:rPr lang="en-US" dirty="0"/>
              <a:t>4 June 	622 	25,553 	26,175</a:t>
            </a:r>
          </a:p>
          <a:p>
            <a:r>
              <a:rPr lang="en-US" dirty="0"/>
              <a:t>Totals 	98,671 	239,555 	338,226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t="12588" b="12588"/>
          <a:stretch>
            <a:fillRect/>
          </a:stretch>
        </p:blipFill>
        <p:spPr bwMode="auto">
          <a:xfrm>
            <a:off x="1454333" y="2558144"/>
            <a:ext cx="4162811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05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7841" b="7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41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r>
              <a:rPr lang="en-US" smtClean="0"/>
              <a:t>The Fall of France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Germans came through Belgium to attack France</a:t>
            </a:r>
          </a:p>
          <a:p>
            <a:r>
              <a:rPr lang="en-US" sz="2800" dirty="0" smtClean="0"/>
              <a:t>British and French troops barely escape</a:t>
            </a:r>
          </a:p>
          <a:p>
            <a:r>
              <a:rPr lang="en-US" sz="2800" dirty="0" smtClean="0"/>
              <a:t>Italy joins on the side of Germany and invades France from the South</a:t>
            </a:r>
          </a:p>
          <a:p>
            <a:r>
              <a:rPr lang="en-US" sz="2800" dirty="0" smtClean="0"/>
              <a:t>France was quickly overtaken</a:t>
            </a:r>
          </a:p>
        </p:txBody>
      </p:sp>
    </p:spTree>
    <p:extLst>
      <p:ext uri="{BB962C8B-B14F-4D97-AF65-F5344CB8AC3E}">
        <p14:creationId xmlns:p14="http://schemas.microsoft.com/office/powerpoint/2010/main" val="281464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r>
              <a:rPr lang="en-US" dirty="0" smtClean="0"/>
              <a:t>Map 6:   June 1940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0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Round!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We’re going to fly through this quickly to get caught up.  If you didn’t get the notes between classes, you still need to get them on your own time!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0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r>
              <a:rPr lang="en-US" smtClean="0"/>
              <a:t>The Battle of Britain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Hitler tried to use the </a:t>
            </a:r>
            <a:r>
              <a:rPr lang="en-US" sz="2800" i="1" dirty="0" smtClean="0"/>
              <a:t>Luftwaffe</a:t>
            </a:r>
            <a:r>
              <a:rPr lang="en-US" sz="2800" dirty="0" smtClean="0"/>
              <a:t> (Air Force) to destroy Britain’s ability to resist.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1,000 planes a day bombed Britain.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RAF pilots flew as many as six and seven missions a day.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“Never in the field of human conflict was so much owed by so many to so few.”</a:t>
            </a:r>
          </a:p>
        </p:txBody>
      </p:sp>
    </p:spTree>
    <p:extLst>
      <p:ext uri="{BB962C8B-B14F-4D97-AF65-F5344CB8AC3E}">
        <p14:creationId xmlns:p14="http://schemas.microsoft.com/office/powerpoint/2010/main" val="26218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At what point would it have been appropriate for other countries to interfere with Germany’s expansion?  Why is the time you’ve chosen ideal?</a:t>
            </a:r>
          </a:p>
          <a:p>
            <a:endParaRPr lang="en-US" sz="2800" dirty="0"/>
          </a:p>
          <a:p>
            <a:pPr marL="45720" indent="0">
              <a:buNone/>
            </a:pPr>
            <a:r>
              <a:rPr lang="en-US" sz="2800" i="1" dirty="0" smtClean="0"/>
              <a:t>Expectations: at least 3 complete sentences, identifying a time period and providing justification</a:t>
            </a:r>
            <a:endParaRPr lang="en-US" sz="2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One of the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Dictatorships</a:t>
            </a:r>
          </a:p>
          <a:p>
            <a:r>
              <a:rPr lang="en-US" sz="3200" b="1" dirty="0" smtClean="0"/>
              <a:t>Benito Mussolini</a:t>
            </a:r>
          </a:p>
          <a:p>
            <a:pPr lvl="1"/>
            <a:r>
              <a:rPr lang="en-US" sz="2800" dirty="0" smtClean="0"/>
              <a:t>Founded Italy’s Fascist Party</a:t>
            </a:r>
          </a:p>
          <a:p>
            <a:pPr lvl="1"/>
            <a:r>
              <a:rPr lang="en-US" sz="2800" dirty="0" smtClean="0"/>
              <a:t>Pledged to return Italy to Glory days of Roman Empire</a:t>
            </a:r>
          </a:p>
          <a:p>
            <a:pPr lvl="1"/>
            <a:r>
              <a:rPr lang="en-US" sz="2800" dirty="0" smtClean="0"/>
              <a:t>Promised Working Class full employment and social security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979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Fascism</a:t>
            </a:r>
          </a:p>
          <a:p>
            <a:pPr lvl="1"/>
            <a:r>
              <a:rPr lang="en-US" sz="2800" dirty="0" smtClean="0"/>
              <a:t>Aggressive NATIONALIST – considered the Nation more important than the individual</a:t>
            </a:r>
          </a:p>
          <a:p>
            <a:pPr lvl="1"/>
            <a:r>
              <a:rPr lang="en-US" sz="2800" dirty="0" smtClean="0"/>
              <a:t>Nations become great through building an empire – MORE LAND</a:t>
            </a:r>
          </a:p>
          <a:p>
            <a:pPr lvl="1"/>
            <a:r>
              <a:rPr lang="en-US" sz="2800" dirty="0" smtClean="0"/>
              <a:t>ANTI – COMMUNIST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29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After Bolshevik Revolution – Communist Party led by Vladimir Lenin</a:t>
            </a:r>
          </a:p>
          <a:p>
            <a:r>
              <a:rPr lang="en-US" sz="2800" dirty="0" smtClean="0"/>
              <a:t>Renamed USSR in 1922 (Union of Soviet Socialist Republics)</a:t>
            </a:r>
          </a:p>
          <a:p>
            <a:r>
              <a:rPr lang="en-US" sz="2800" dirty="0" smtClean="0"/>
              <a:t>Stalin </a:t>
            </a:r>
          </a:p>
          <a:p>
            <a:pPr lvl="1"/>
            <a:r>
              <a:rPr lang="en-US" sz="2400" dirty="0" smtClean="0"/>
              <a:t>1902 – 1913 – imprisoned or expelled 7 times</a:t>
            </a:r>
          </a:p>
          <a:p>
            <a:pPr lvl="1"/>
            <a:r>
              <a:rPr lang="en-US" sz="2400" dirty="0" smtClean="0"/>
              <a:t>1926 – becomes Russian Soviet Dictator</a:t>
            </a:r>
          </a:p>
          <a:p>
            <a:pPr lvl="1"/>
            <a:r>
              <a:rPr lang="en-US" sz="2400" dirty="0" smtClean="0"/>
              <a:t>Begins massive industrialism in Russia – harsh conditions and lower wages</a:t>
            </a:r>
          </a:p>
          <a:p>
            <a:pPr lvl="1"/>
            <a:r>
              <a:rPr lang="en-US" sz="2400" dirty="0" smtClean="0"/>
              <a:t>Tolerated no opposition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1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Communism in Russia</a:t>
            </a:r>
          </a:p>
          <a:p>
            <a:pPr lvl="1"/>
            <a:r>
              <a:rPr lang="en-US" sz="2800" dirty="0" smtClean="0"/>
              <a:t>Instituted one- party rule</a:t>
            </a:r>
          </a:p>
          <a:p>
            <a:pPr lvl="1"/>
            <a:r>
              <a:rPr lang="en-US" sz="2800" dirty="0" smtClean="0"/>
              <a:t>Suppressed individual liberties</a:t>
            </a:r>
          </a:p>
          <a:p>
            <a:pPr lvl="1"/>
            <a:r>
              <a:rPr lang="en-US" sz="2800" dirty="0" smtClean="0"/>
              <a:t>Punished opponents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478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dirty="0" smtClean="0"/>
              <a:t>Upset at the Treaty of Versailles </a:t>
            </a:r>
          </a:p>
          <a:p>
            <a:pPr>
              <a:lnSpc>
                <a:spcPct val="70000"/>
              </a:lnSpc>
            </a:pPr>
            <a:r>
              <a:rPr lang="en-US" sz="3200" dirty="0" smtClean="0"/>
              <a:t>Horrible economy</a:t>
            </a:r>
          </a:p>
          <a:p>
            <a:pPr>
              <a:lnSpc>
                <a:spcPct val="70000"/>
              </a:lnSpc>
            </a:pPr>
            <a:r>
              <a:rPr lang="en-US" sz="3200" b="1" dirty="0" smtClean="0"/>
              <a:t>Hitler</a:t>
            </a:r>
          </a:p>
          <a:p>
            <a:pPr lvl="1">
              <a:lnSpc>
                <a:spcPct val="70000"/>
              </a:lnSpc>
            </a:pPr>
            <a:r>
              <a:rPr lang="en-US" sz="2800" dirty="0" smtClean="0"/>
              <a:t>One of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recruits for Nazi Party</a:t>
            </a:r>
          </a:p>
          <a:p>
            <a:pPr lvl="1">
              <a:lnSpc>
                <a:spcPct val="70000"/>
              </a:lnSpc>
            </a:pPr>
            <a:r>
              <a:rPr lang="en-US" sz="2800" dirty="0" smtClean="0"/>
              <a:t>1923 – tried to seize power – failed – jailed</a:t>
            </a:r>
          </a:p>
          <a:p>
            <a:pPr lvl="1">
              <a:lnSpc>
                <a:spcPct val="70000"/>
              </a:lnSpc>
            </a:pPr>
            <a:r>
              <a:rPr lang="en-US" sz="2800" dirty="0" smtClean="0"/>
              <a:t>Wrote Mein </a:t>
            </a:r>
            <a:r>
              <a:rPr lang="en-US" sz="2800" dirty="0" err="1" smtClean="0"/>
              <a:t>Kampf</a:t>
            </a:r>
            <a:r>
              <a:rPr lang="en-US" sz="2800" dirty="0" smtClean="0"/>
              <a:t> –</a:t>
            </a:r>
          </a:p>
          <a:p>
            <a:pPr lvl="2">
              <a:lnSpc>
                <a:spcPct val="70000"/>
              </a:lnSpc>
            </a:pPr>
            <a:r>
              <a:rPr lang="en-US" sz="2400" dirty="0" smtClean="0"/>
              <a:t> Aryans are master race, blue eyes, blonde hair, we didn’t deserve what we got after WWI, etc.</a:t>
            </a:r>
          </a:p>
          <a:p>
            <a:pPr lvl="1">
              <a:lnSpc>
                <a:spcPct val="70000"/>
              </a:lnSpc>
            </a:pPr>
            <a:r>
              <a:rPr lang="en-US" sz="2800" dirty="0" smtClean="0"/>
              <a:t>Appointed Chancellor – called for new elections and he won!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39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Nazi Germany</a:t>
            </a:r>
          </a:p>
          <a:p>
            <a:pPr lvl="1"/>
            <a:r>
              <a:rPr lang="en-US" sz="2800" dirty="0" smtClean="0"/>
              <a:t>Anti – Communist</a:t>
            </a:r>
          </a:p>
          <a:p>
            <a:pPr lvl="1"/>
            <a:r>
              <a:rPr lang="en-US" sz="2800" dirty="0" smtClean="0"/>
              <a:t>Didn’t follow the treaty </a:t>
            </a:r>
          </a:p>
          <a:p>
            <a:pPr lvl="1"/>
            <a:r>
              <a:rPr lang="en-US" sz="2800" dirty="0" smtClean="0"/>
              <a:t>Wanted to expand Germany </a:t>
            </a:r>
          </a:p>
          <a:p>
            <a:pPr lvl="1"/>
            <a:r>
              <a:rPr lang="en-US" sz="2800" dirty="0" smtClean="0"/>
              <a:t>Intimidated voters </a:t>
            </a:r>
          </a:p>
          <a:p>
            <a:pPr lvl="1"/>
            <a:r>
              <a:rPr lang="en-US" sz="2800" dirty="0" smtClean="0"/>
              <a:t>People followed because it gave them hope and many promises given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435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 of the War" id="{A517FBEF-B105-4247-BF76-5EA8B8DB0D6C}" vid="{C641FCF8-4895-4272-8CB2-84EF65A7D16E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Line</Template>
  <TotalTime>0</TotalTime>
  <Words>975</Words>
  <Application>Microsoft Office PowerPoint</Application>
  <PresentationFormat>Widescreen</PresentationFormat>
  <Paragraphs>139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Cambria</vt:lpstr>
      <vt:lpstr>Corbel</vt:lpstr>
      <vt:lpstr>Wingdings</vt:lpstr>
      <vt:lpstr>Wingdings 2</vt:lpstr>
      <vt:lpstr>Red Line Business 16x9</vt:lpstr>
      <vt:lpstr>It Begins!</vt:lpstr>
      <vt:lpstr>Welcome Back Quiz!</vt:lpstr>
      <vt:lpstr>Lightning Round!</vt:lpstr>
      <vt:lpstr>Italy</vt:lpstr>
      <vt:lpstr>Italy</vt:lpstr>
      <vt:lpstr>Russia</vt:lpstr>
      <vt:lpstr>Russia</vt:lpstr>
      <vt:lpstr>Germany</vt:lpstr>
      <vt:lpstr>Germany</vt:lpstr>
      <vt:lpstr>Japan</vt:lpstr>
      <vt:lpstr>Japan</vt:lpstr>
      <vt:lpstr>Hitler’s Timeline Map</vt:lpstr>
      <vt:lpstr>The Austrian Anschluss</vt:lpstr>
      <vt:lpstr>Hitler’s Demands</vt:lpstr>
      <vt:lpstr>The Munich Agreement</vt:lpstr>
      <vt:lpstr>Primary Source Activity </vt:lpstr>
      <vt:lpstr>British Prime Minister:  Neville Chamberlain</vt:lpstr>
      <vt:lpstr>The Nazi-Soviet Pact</vt:lpstr>
      <vt:lpstr>Map 2:  1938  </vt:lpstr>
      <vt:lpstr>The German Offensive Begins</vt:lpstr>
      <vt:lpstr>A. Blitzkrieg in Poland</vt:lpstr>
      <vt:lpstr>Map 3:   Sept 1939</vt:lpstr>
      <vt:lpstr>The Phony War</vt:lpstr>
      <vt:lpstr>Map 4:   April 1940</vt:lpstr>
      <vt:lpstr>Map 5:   May 1940</vt:lpstr>
      <vt:lpstr>Dunkirk Evacuation</vt:lpstr>
      <vt:lpstr>PowerPoint Presentation</vt:lpstr>
      <vt:lpstr>The Fall of France</vt:lpstr>
      <vt:lpstr>Map 6:   June 1940</vt:lpstr>
      <vt:lpstr>The Battle of Britain</vt:lpstr>
      <vt:lpstr>Exit Slip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2017-01-11T16:03:28Z</dcterms:created>
  <dcterms:modified xsi:type="dcterms:W3CDTF">2019-01-09T14:15:13Z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