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66" r:id="rId4"/>
    <p:sldId id="268" r:id="rId5"/>
    <p:sldId id="258" r:id="rId6"/>
    <p:sldId id="269" r:id="rId7"/>
    <p:sldId id="267"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D93EBDB-3B8D-490B-B294-C680956621EA}"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0A8BA-DCF7-417E-ADCA-FEA16A166E6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1795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D93EBDB-3B8D-490B-B294-C680956621EA}" type="datetimeFigureOut">
              <a:rPr lang="en-US" smtClean="0"/>
              <a:t>9/25/2019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760A8BA-DCF7-417E-ADCA-FEA16A166E6E}" type="slidenum">
              <a:rPr lang="en-US" smtClean="0"/>
              <a:t>‹#›</a:t>
            </a:fld>
            <a:endParaRPr lang="en-US"/>
          </a:p>
        </p:txBody>
      </p:sp>
    </p:spTree>
    <p:extLst>
      <p:ext uri="{BB962C8B-B14F-4D97-AF65-F5344CB8AC3E}">
        <p14:creationId xmlns:p14="http://schemas.microsoft.com/office/powerpoint/2010/main" val="1429911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D93EBDB-3B8D-490B-B294-C680956621EA}" type="datetimeFigureOut">
              <a:rPr lang="en-US" smtClean="0"/>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60A8BA-DCF7-417E-ADCA-FEA16A166E6E}" type="slidenum">
              <a:rPr lang="en-US" smtClean="0"/>
              <a:t>‹#›</a:t>
            </a:fld>
            <a:endParaRPr lang="en-US"/>
          </a:p>
        </p:txBody>
      </p:sp>
    </p:spTree>
    <p:extLst>
      <p:ext uri="{BB962C8B-B14F-4D97-AF65-F5344CB8AC3E}">
        <p14:creationId xmlns:p14="http://schemas.microsoft.com/office/powerpoint/2010/main" val="2206102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93EBDB-3B8D-490B-B294-C680956621EA}"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0A8BA-DCF7-417E-ADCA-FEA16A166E6E}" type="slidenum">
              <a:rPr lang="en-US" smtClean="0"/>
              <a:t>‹#›</a:t>
            </a:fld>
            <a:endParaRPr lang="en-US"/>
          </a:p>
        </p:txBody>
      </p:sp>
    </p:spTree>
    <p:extLst>
      <p:ext uri="{BB962C8B-B14F-4D97-AF65-F5344CB8AC3E}">
        <p14:creationId xmlns:p14="http://schemas.microsoft.com/office/powerpoint/2010/main" val="458428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93EBDB-3B8D-490B-B294-C680956621EA}"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0A8BA-DCF7-417E-ADCA-FEA16A166E6E}" type="slidenum">
              <a:rPr lang="en-US" smtClean="0"/>
              <a:t>‹#›</a:t>
            </a:fld>
            <a:endParaRPr lang="en-US"/>
          </a:p>
        </p:txBody>
      </p:sp>
    </p:spTree>
    <p:extLst>
      <p:ext uri="{BB962C8B-B14F-4D97-AF65-F5344CB8AC3E}">
        <p14:creationId xmlns:p14="http://schemas.microsoft.com/office/powerpoint/2010/main" val="2535475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w/ Sidebar">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812BB1C-1769-4302-B5F5-0CA2564BC894}" type="datetimeFigureOut">
              <a:rPr lang="en-US" smtClean="0"/>
              <a:t>9/25/2019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83420DC-E99F-4AFE-853F-A575B26A0BC2}" type="slidenum">
              <a:rPr lang="en-US" smtClean="0"/>
              <a:t>‹#›</a:t>
            </a:fld>
            <a:endParaRPr lang="en-US"/>
          </a:p>
        </p:txBody>
      </p:sp>
      <p:pic>
        <p:nvPicPr>
          <p:cNvPr id="10" name="Picture 9"/>
          <p:cNvPicPr>
            <a:picLocks noChangeAspect="1"/>
          </p:cNvPicPr>
          <p:nvPr userDrawn="1"/>
        </p:nvPicPr>
        <p:blipFill>
          <a:blip r:embed="rId2"/>
          <a:stretch>
            <a:fillRect/>
          </a:stretch>
        </p:blipFill>
        <p:spPr>
          <a:xfrm>
            <a:off x="7753727" y="0"/>
            <a:ext cx="4438273" cy="6858594"/>
          </a:xfrm>
          <a:prstGeom prst="rect">
            <a:avLst/>
          </a:prstGeom>
        </p:spPr>
      </p:pic>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p:cNvSpPr>
            <a:spLocks noGrp="1"/>
          </p:cNvSpPr>
          <p:nvPr>
            <p:ph sz="quarter" idx="13"/>
          </p:nvPr>
        </p:nvSpPr>
        <p:spPr>
          <a:xfrm>
            <a:off x="8172450" y="819150"/>
            <a:ext cx="3752850" cy="53721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
          <p:cNvSpPr>
            <a:spLocks noGrp="1"/>
          </p:cNvSpPr>
          <p:nvPr>
            <p:ph type="title"/>
          </p:nvPr>
        </p:nvSpPr>
        <p:spPr>
          <a:xfrm>
            <a:off x="809625" y="514350"/>
            <a:ext cx="6191250" cy="609600"/>
          </a:xfrm>
        </p:spPr>
        <p:txBody>
          <a:bodyPr/>
          <a:lstStyle/>
          <a:p>
            <a:r>
              <a:rPr lang="en-US" smtClean="0"/>
              <a:t>Click to edit Master title style</a:t>
            </a:r>
            <a:endParaRPr lang="en-US"/>
          </a:p>
        </p:txBody>
      </p:sp>
      <p:sp>
        <p:nvSpPr>
          <p:cNvPr id="14" name="Content Placeholder 13"/>
          <p:cNvSpPr>
            <a:spLocks noGrp="1"/>
          </p:cNvSpPr>
          <p:nvPr>
            <p:ph sz="quarter" idx="14"/>
          </p:nvPr>
        </p:nvSpPr>
        <p:spPr>
          <a:xfrm>
            <a:off x="304800" y="1276350"/>
            <a:ext cx="7200900" cy="47053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26473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enter Text">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812BB1C-1769-4302-B5F5-0CA2564BC894}" type="datetimeFigureOut">
              <a:rPr lang="en-US" smtClean="0"/>
              <a:t>9/25/2019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83420DC-E99F-4AFE-853F-A575B26A0BC2}" type="slidenum">
              <a:rPr lang="en-US" smtClean="0"/>
              <a:t>‹#›</a:t>
            </a:fld>
            <a:endParaRPr lang="en-US"/>
          </a:p>
        </p:txBody>
      </p:sp>
      <p:sp>
        <p:nvSpPr>
          <p:cNvPr id="3" name="Text Placeholder 2"/>
          <p:cNvSpPr>
            <a:spLocks noGrp="1"/>
          </p:cNvSpPr>
          <p:nvPr>
            <p:ph type="body" sz="quarter" idx="13"/>
          </p:nvPr>
        </p:nvSpPr>
        <p:spPr>
          <a:xfrm>
            <a:off x="1445433" y="2602181"/>
            <a:ext cx="9297987" cy="12223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6575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93EBDB-3B8D-490B-B294-C680956621EA}"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0A8BA-DCF7-417E-ADCA-FEA16A166E6E}" type="slidenum">
              <a:rPr lang="en-US" smtClean="0"/>
              <a:t>‹#›</a:t>
            </a:fld>
            <a:endParaRPr lang="en-US"/>
          </a:p>
        </p:txBody>
      </p:sp>
    </p:spTree>
    <p:extLst>
      <p:ext uri="{BB962C8B-B14F-4D97-AF65-F5344CB8AC3E}">
        <p14:creationId xmlns:p14="http://schemas.microsoft.com/office/powerpoint/2010/main" val="57705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D93EBDB-3B8D-490B-B294-C680956621EA}"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0A8BA-DCF7-417E-ADCA-FEA16A166E6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161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D93EBDB-3B8D-490B-B294-C680956621EA}" type="datetimeFigureOut">
              <a:rPr lang="en-US" smtClean="0"/>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60A8BA-DCF7-417E-ADCA-FEA16A166E6E}" type="slidenum">
              <a:rPr lang="en-US" smtClean="0"/>
              <a:t>‹#›</a:t>
            </a:fld>
            <a:endParaRPr lang="en-US"/>
          </a:p>
        </p:txBody>
      </p:sp>
    </p:spTree>
    <p:extLst>
      <p:ext uri="{BB962C8B-B14F-4D97-AF65-F5344CB8AC3E}">
        <p14:creationId xmlns:p14="http://schemas.microsoft.com/office/powerpoint/2010/main" val="1684718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D93EBDB-3B8D-490B-B294-C680956621EA}" type="datetimeFigureOut">
              <a:rPr lang="en-US" smtClean="0"/>
              <a:t>9/25/2019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60A8BA-DCF7-417E-ADCA-FEA16A166E6E}" type="slidenum">
              <a:rPr lang="en-US" smtClean="0"/>
              <a:t>‹#›</a:t>
            </a:fld>
            <a:endParaRPr lang="en-US"/>
          </a:p>
        </p:txBody>
      </p:sp>
    </p:spTree>
    <p:extLst>
      <p:ext uri="{BB962C8B-B14F-4D97-AF65-F5344CB8AC3E}">
        <p14:creationId xmlns:p14="http://schemas.microsoft.com/office/powerpoint/2010/main" val="2318155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D93EBDB-3B8D-490B-B294-C680956621EA}" type="datetimeFigureOut">
              <a:rPr lang="en-US" smtClean="0"/>
              <a:t>9/25/2019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60A8BA-DCF7-417E-ADCA-FEA16A166E6E}" type="slidenum">
              <a:rPr lang="en-US" smtClean="0"/>
              <a:t>‹#›</a:t>
            </a:fld>
            <a:endParaRPr lang="en-US"/>
          </a:p>
        </p:txBody>
      </p:sp>
    </p:spTree>
    <p:extLst>
      <p:ext uri="{BB962C8B-B14F-4D97-AF65-F5344CB8AC3E}">
        <p14:creationId xmlns:p14="http://schemas.microsoft.com/office/powerpoint/2010/main" val="1045839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D93EBDB-3B8D-490B-B294-C680956621EA}" type="datetimeFigureOut">
              <a:rPr lang="en-US" smtClean="0"/>
              <a:t>9/25/2019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760A8BA-DCF7-417E-ADCA-FEA16A166E6E}" type="slidenum">
              <a:rPr lang="en-US" smtClean="0"/>
              <a:t>‹#›</a:t>
            </a:fld>
            <a:endParaRPr lang="en-US"/>
          </a:p>
        </p:txBody>
      </p:sp>
    </p:spTree>
    <p:extLst>
      <p:ext uri="{BB962C8B-B14F-4D97-AF65-F5344CB8AC3E}">
        <p14:creationId xmlns:p14="http://schemas.microsoft.com/office/powerpoint/2010/main" val="1115649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D93EBDB-3B8D-490B-B294-C680956621EA}" type="datetimeFigureOut">
              <a:rPr lang="en-US" smtClean="0"/>
              <a:t>9/25/2019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760A8BA-DCF7-417E-ADCA-FEA16A166E6E}"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2080002"/>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Imperialism Motives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99567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Lightning Round!</a:t>
            </a:r>
            <a:endParaRPr lang="en-US" dirty="0"/>
          </a:p>
        </p:txBody>
      </p:sp>
      <p:sp>
        <p:nvSpPr>
          <p:cNvPr id="3" name="Content Placeholder 2"/>
          <p:cNvSpPr>
            <a:spLocks noGrp="1"/>
          </p:cNvSpPr>
          <p:nvPr>
            <p:ph idx="1"/>
          </p:nvPr>
        </p:nvSpPr>
        <p:spPr/>
        <p:txBody>
          <a:bodyPr>
            <a:normAutofit/>
          </a:bodyPr>
          <a:lstStyle/>
          <a:p>
            <a:r>
              <a:rPr lang="en-US" sz="2800" dirty="0" smtClean="0"/>
              <a:t>You will have 3 minutes to answer each of the following questions as completely as you can…</a:t>
            </a:r>
          </a:p>
          <a:p>
            <a:pPr marL="457200" indent="-457200">
              <a:buFont typeface="+mj-lt"/>
              <a:buAutoNum type="arabicPeriod"/>
            </a:pPr>
            <a:r>
              <a:rPr lang="en-US" sz="2800" dirty="0"/>
              <a:t>Define “Foreign Affairs.” What should America’s role be across the world? Should we be involved with other countries, or should we “mind our own business?”</a:t>
            </a:r>
          </a:p>
          <a:p>
            <a:pPr marL="457200" indent="-457200">
              <a:buFont typeface="+mj-lt"/>
              <a:buAutoNum type="arabicPeriod"/>
            </a:pPr>
            <a:r>
              <a:rPr lang="en-US" sz="2800" dirty="0" smtClean="0"/>
              <a:t>Define “</a:t>
            </a:r>
            <a:r>
              <a:rPr lang="en-US" sz="2800" i="1" dirty="0" smtClean="0"/>
              <a:t>Imperialism”</a:t>
            </a:r>
            <a:r>
              <a:rPr lang="en-US" sz="2800" dirty="0" smtClean="0"/>
              <a:t> </a:t>
            </a:r>
            <a:r>
              <a:rPr lang="en-US" sz="2800" dirty="0"/>
              <a:t>and </a:t>
            </a:r>
            <a:r>
              <a:rPr lang="en-US" sz="2800" dirty="0" smtClean="0"/>
              <a:t>“</a:t>
            </a:r>
            <a:r>
              <a:rPr lang="en-US" sz="2800" i="1" dirty="0" smtClean="0"/>
              <a:t>Colonization” </a:t>
            </a:r>
            <a:r>
              <a:rPr lang="en-US" sz="2800" dirty="0" smtClean="0"/>
              <a:t>(Look them up if you have to)! What is the main difference between the two? Is one better than the other?</a:t>
            </a:r>
            <a:endParaRPr lang="en-US" sz="2800" dirty="0"/>
          </a:p>
        </p:txBody>
      </p:sp>
    </p:spTree>
    <p:extLst>
      <p:ext uri="{BB962C8B-B14F-4D97-AF65-F5344CB8AC3E}">
        <p14:creationId xmlns:p14="http://schemas.microsoft.com/office/powerpoint/2010/main" val="48379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normAutofit/>
          </a:bodyPr>
          <a:lstStyle/>
          <a:p>
            <a:r>
              <a:rPr lang="en-US" sz="3200" u="sng" dirty="0" smtClean="0"/>
              <a:t>Foreign Affairs</a:t>
            </a:r>
            <a:r>
              <a:rPr lang="en-US" sz="3200" dirty="0" smtClean="0"/>
              <a:t>: </a:t>
            </a:r>
            <a:r>
              <a:rPr lang="en-US" sz="3200" dirty="0"/>
              <a:t>Policy of a government in dealing with other countries or with activities overseas</a:t>
            </a:r>
            <a:endParaRPr lang="en-US" sz="3200" u="sng" dirty="0" smtClean="0"/>
          </a:p>
          <a:p>
            <a:r>
              <a:rPr lang="en-US" sz="3200" u="sng" dirty="0" smtClean="0"/>
              <a:t>Imperialism</a:t>
            </a:r>
            <a:r>
              <a:rPr lang="en-US" sz="3200" dirty="0"/>
              <a:t>: </a:t>
            </a:r>
            <a:r>
              <a:rPr lang="en-US" sz="3200" dirty="0" smtClean="0"/>
              <a:t>A </a:t>
            </a:r>
            <a:r>
              <a:rPr lang="en-US" sz="3200" dirty="0"/>
              <a:t>policy of extending a country's power and influence through diplomacy or military force</a:t>
            </a:r>
            <a:endParaRPr lang="en-US" sz="3200" u="sng" dirty="0" smtClean="0"/>
          </a:p>
          <a:p>
            <a:r>
              <a:rPr lang="en-US" sz="3200" u="sng" dirty="0" smtClean="0"/>
              <a:t>Colonization</a:t>
            </a:r>
            <a:r>
              <a:rPr lang="en-US" sz="3200" dirty="0"/>
              <a:t>: </a:t>
            </a:r>
            <a:r>
              <a:rPr lang="en-US" sz="3200" dirty="0" smtClean="0"/>
              <a:t>A </a:t>
            </a:r>
            <a:r>
              <a:rPr lang="en-US" sz="3200" dirty="0"/>
              <a:t>policy of extending a country's power </a:t>
            </a:r>
            <a:r>
              <a:rPr lang="en-US" sz="3200" dirty="0" smtClean="0"/>
              <a:t>by claiming another territory as your own</a:t>
            </a:r>
            <a:endParaRPr lang="en-US" sz="3200" u="sng" dirty="0" smtClean="0"/>
          </a:p>
        </p:txBody>
      </p:sp>
    </p:spTree>
    <p:extLst>
      <p:ext uri="{BB962C8B-B14F-4D97-AF65-F5344CB8AC3E}">
        <p14:creationId xmlns:p14="http://schemas.microsoft.com/office/powerpoint/2010/main" val="1098632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36355954"/>
              </p:ext>
            </p:extLst>
          </p:nvPr>
        </p:nvGraphicFramePr>
        <p:xfrm>
          <a:off x="2468881" y="615163"/>
          <a:ext cx="7550331" cy="5380690"/>
        </p:xfrm>
        <a:graphic>
          <a:graphicData uri="http://schemas.openxmlformats.org/drawingml/2006/table">
            <a:tbl>
              <a:tblPr firstRow="1" bandRow="1">
                <a:tableStyleId>{5940675A-B579-460E-94D1-54222C63F5DA}</a:tableStyleId>
              </a:tblPr>
              <a:tblGrid>
                <a:gridCol w="1071154">
                  <a:extLst>
                    <a:ext uri="{9D8B030D-6E8A-4147-A177-3AD203B41FA5}">
                      <a16:colId xmlns:a16="http://schemas.microsoft.com/office/drawing/2014/main" val="2962697551"/>
                    </a:ext>
                  </a:extLst>
                </a:gridCol>
                <a:gridCol w="3174274">
                  <a:extLst>
                    <a:ext uri="{9D8B030D-6E8A-4147-A177-3AD203B41FA5}">
                      <a16:colId xmlns:a16="http://schemas.microsoft.com/office/drawing/2014/main" val="3910770258"/>
                    </a:ext>
                  </a:extLst>
                </a:gridCol>
                <a:gridCol w="3304903">
                  <a:extLst>
                    <a:ext uri="{9D8B030D-6E8A-4147-A177-3AD203B41FA5}">
                      <a16:colId xmlns:a16="http://schemas.microsoft.com/office/drawing/2014/main" val="1221958361"/>
                    </a:ext>
                  </a:extLst>
                </a:gridCol>
              </a:tblGrid>
              <a:tr h="768670">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Goals of people with this motive</a:t>
                      </a:r>
                      <a:endParaRPr lang="en-US" sz="2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According to the evidence, why</a:t>
                      </a:r>
                      <a:r>
                        <a:rPr lang="en-US" sz="2000" baseline="0" dirty="0" smtClean="0"/>
                        <a:t> is imperialism justified?</a:t>
                      </a:r>
                      <a:endParaRPr lang="en-US" sz="2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6476789"/>
                  </a:ext>
                </a:extLst>
              </a:tr>
              <a:tr h="768670">
                <a:tc>
                  <a:txBody>
                    <a:bodyPr/>
                    <a:lstStyle/>
                    <a:p>
                      <a:pPr algn="ctr"/>
                      <a:r>
                        <a:rPr lang="en-US" sz="3600" dirty="0" smtClean="0"/>
                        <a:t>E</a:t>
                      </a:r>
                      <a:endParaRPr lang="en-US" sz="3600" dirty="0"/>
                    </a:p>
                  </a:txBody>
                  <a:tcPr>
                    <a:lnT w="12700" cap="flat" cmpd="sng" algn="ctr">
                      <a:solidFill>
                        <a:schemeClr val="tx1"/>
                      </a:solidFill>
                      <a:prstDash val="solid"/>
                      <a:round/>
                      <a:headEnd type="none" w="med" len="med"/>
                      <a:tailEnd type="none" w="med" len="med"/>
                    </a:lnT>
                  </a:tcPr>
                </a:tc>
                <a:tc>
                  <a:txBody>
                    <a:bodyPr/>
                    <a:lstStyle/>
                    <a:p>
                      <a:endParaRPr lang="en-US"/>
                    </a:p>
                  </a:txBody>
                  <a:tcPr>
                    <a:lnT w="12700" cap="flat" cmpd="sng" algn="ctr">
                      <a:solidFill>
                        <a:schemeClr val="tx1"/>
                      </a:solidFill>
                      <a:prstDash val="solid"/>
                      <a:round/>
                      <a:headEnd type="none" w="med" len="med"/>
                      <a:tailEnd type="none" w="med" len="med"/>
                    </a:lnT>
                  </a:tcPr>
                </a:tc>
                <a:tc>
                  <a:txBody>
                    <a:bodyPr/>
                    <a:lstStyle/>
                    <a:p>
                      <a:endParaRPr 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602203612"/>
                  </a:ext>
                </a:extLst>
              </a:tr>
              <a:tr h="768670">
                <a:tc>
                  <a:txBody>
                    <a:bodyPr/>
                    <a:lstStyle/>
                    <a:p>
                      <a:pPr algn="ctr"/>
                      <a:r>
                        <a:rPr lang="en-US" sz="3600" dirty="0" smtClean="0"/>
                        <a:t>M</a:t>
                      </a:r>
                      <a:endParaRPr lang="en-US" sz="3600" dirty="0"/>
                    </a:p>
                  </a:txBody>
                  <a:tcPr/>
                </a:tc>
                <a:tc>
                  <a:txBody>
                    <a:bodyPr/>
                    <a:lstStyle/>
                    <a:p>
                      <a:pPr algn="ctr"/>
                      <a:r>
                        <a:rPr lang="en-US" sz="4400" dirty="0" smtClean="0"/>
                        <a:t>X</a:t>
                      </a:r>
                      <a:endParaRPr lang="en-US" sz="4400" dirty="0"/>
                    </a:p>
                  </a:txBody>
                  <a:tcPr/>
                </a:tc>
                <a:tc>
                  <a:txBody>
                    <a:bodyPr/>
                    <a:lstStyle/>
                    <a:p>
                      <a:pPr algn="ctr"/>
                      <a:r>
                        <a:rPr lang="en-US" sz="4400" dirty="0" smtClean="0"/>
                        <a:t>X</a:t>
                      </a:r>
                      <a:endParaRPr lang="en-US" sz="4400" dirty="0"/>
                    </a:p>
                  </a:txBody>
                  <a:tcPr/>
                </a:tc>
                <a:extLst>
                  <a:ext uri="{0D108BD9-81ED-4DB2-BD59-A6C34878D82A}">
                    <a16:rowId xmlns:a16="http://schemas.microsoft.com/office/drawing/2014/main" val="2000377589"/>
                  </a:ext>
                </a:extLst>
              </a:tr>
              <a:tr h="768670">
                <a:tc>
                  <a:txBody>
                    <a:bodyPr/>
                    <a:lstStyle/>
                    <a:p>
                      <a:pPr algn="ctr"/>
                      <a:r>
                        <a:rPr lang="en-US" sz="3600" dirty="0" smtClean="0"/>
                        <a:t>P</a:t>
                      </a:r>
                      <a:endParaRPr lang="en-US" sz="3600"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601666247"/>
                  </a:ext>
                </a:extLst>
              </a:tr>
              <a:tr h="768670">
                <a:tc>
                  <a:txBody>
                    <a:bodyPr/>
                    <a:lstStyle/>
                    <a:p>
                      <a:pPr algn="ctr"/>
                      <a:r>
                        <a:rPr lang="en-US" sz="3600" dirty="0" smtClean="0"/>
                        <a:t>I</a:t>
                      </a:r>
                      <a:endParaRPr lang="en-US" sz="3600"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529489039"/>
                  </a:ext>
                </a:extLst>
              </a:tr>
              <a:tr h="768670">
                <a:tc>
                  <a:txBody>
                    <a:bodyPr/>
                    <a:lstStyle/>
                    <a:p>
                      <a:pPr algn="ctr"/>
                      <a:r>
                        <a:rPr lang="en-US" sz="3600" dirty="0" smtClean="0"/>
                        <a:t>R</a:t>
                      </a:r>
                      <a:endParaRPr lang="en-US" sz="3600"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908670412"/>
                  </a:ext>
                </a:extLst>
              </a:tr>
              <a:tr h="768670">
                <a:tc>
                  <a:txBody>
                    <a:bodyPr/>
                    <a:lstStyle/>
                    <a:p>
                      <a:pPr algn="ctr"/>
                      <a:r>
                        <a:rPr lang="en-US" sz="3600" dirty="0" smtClean="0"/>
                        <a:t>E</a:t>
                      </a:r>
                      <a:endParaRPr lang="en-US" sz="3600"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312941461"/>
                  </a:ext>
                </a:extLst>
              </a:tr>
            </a:tbl>
          </a:graphicData>
        </a:graphic>
      </p:graphicFrame>
    </p:spTree>
    <p:extLst>
      <p:ext uri="{BB962C8B-B14F-4D97-AF65-F5344CB8AC3E}">
        <p14:creationId xmlns:p14="http://schemas.microsoft.com/office/powerpoint/2010/main" val="386783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Motives Packet</a:t>
            </a:r>
            <a:endParaRPr lang="en-US" dirty="0"/>
          </a:p>
        </p:txBody>
      </p:sp>
      <p:sp>
        <p:nvSpPr>
          <p:cNvPr id="3" name="Content Placeholder 2"/>
          <p:cNvSpPr>
            <a:spLocks noGrp="1"/>
          </p:cNvSpPr>
          <p:nvPr>
            <p:ph idx="1"/>
          </p:nvPr>
        </p:nvSpPr>
        <p:spPr/>
        <p:txBody>
          <a:bodyPr>
            <a:normAutofit/>
          </a:bodyPr>
          <a:lstStyle/>
          <a:p>
            <a:r>
              <a:rPr lang="en-US" sz="2800" dirty="0" smtClean="0"/>
              <a:t>In groups, you will use the “Motives Packet” to figure out reasons why nations would be involved in imperialist activities.  These apply to all imperialist nations, not just America!</a:t>
            </a:r>
          </a:p>
          <a:p>
            <a:r>
              <a:rPr lang="en-US" sz="2800" dirty="0" smtClean="0"/>
              <a:t>Use the information in the packet to fill out the information on your note sheet.</a:t>
            </a:r>
            <a:endParaRPr lang="en-US" sz="2800" dirty="0"/>
          </a:p>
        </p:txBody>
      </p:sp>
    </p:spTree>
    <p:extLst>
      <p:ext uri="{BB962C8B-B14F-4D97-AF65-F5344CB8AC3E}">
        <p14:creationId xmlns:p14="http://schemas.microsoft.com/office/powerpoint/2010/main" val="3218965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97009033"/>
              </p:ext>
            </p:extLst>
          </p:nvPr>
        </p:nvGraphicFramePr>
        <p:xfrm>
          <a:off x="182880" y="248193"/>
          <a:ext cx="11704320" cy="5773784"/>
        </p:xfrm>
        <a:graphic>
          <a:graphicData uri="http://schemas.openxmlformats.org/drawingml/2006/table">
            <a:tbl>
              <a:tblPr firstRow="1" bandRow="1">
                <a:tableStyleId>{5940675A-B579-460E-94D1-54222C63F5DA}</a:tableStyleId>
              </a:tblPr>
              <a:tblGrid>
                <a:gridCol w="3901440">
                  <a:extLst>
                    <a:ext uri="{9D8B030D-6E8A-4147-A177-3AD203B41FA5}">
                      <a16:colId xmlns:a16="http://schemas.microsoft.com/office/drawing/2014/main" val="3998188441"/>
                    </a:ext>
                  </a:extLst>
                </a:gridCol>
                <a:gridCol w="3901440">
                  <a:extLst>
                    <a:ext uri="{9D8B030D-6E8A-4147-A177-3AD203B41FA5}">
                      <a16:colId xmlns:a16="http://schemas.microsoft.com/office/drawing/2014/main" val="2023695105"/>
                    </a:ext>
                  </a:extLst>
                </a:gridCol>
                <a:gridCol w="3901440">
                  <a:extLst>
                    <a:ext uri="{9D8B030D-6E8A-4147-A177-3AD203B41FA5}">
                      <a16:colId xmlns:a16="http://schemas.microsoft.com/office/drawing/2014/main" val="4053455132"/>
                    </a:ext>
                  </a:extLst>
                </a:gridCol>
              </a:tblGrid>
              <a:tr h="2886892">
                <a:tc>
                  <a:txBody>
                    <a:bodyPr/>
                    <a:lstStyle/>
                    <a:p>
                      <a:pPr algn="ctr"/>
                      <a:r>
                        <a:rPr lang="en-US" sz="2400" u="sng" dirty="0" smtClean="0"/>
                        <a:t>Building a Modern Navy (143)</a:t>
                      </a:r>
                      <a:endParaRPr lang="en-US" sz="2400" u="sng" dirty="0"/>
                    </a:p>
                  </a:txBody>
                  <a:tcPr/>
                </a:tc>
                <a:tc>
                  <a:txBody>
                    <a:bodyPr/>
                    <a:lstStyle/>
                    <a:p>
                      <a:pPr algn="ctr"/>
                      <a:r>
                        <a:rPr lang="en-US" sz="2400" u="sng" dirty="0" smtClean="0"/>
                        <a:t>Opening of Japan (144)</a:t>
                      </a:r>
                      <a:endParaRPr lang="en-US" sz="2400" u="sng" dirty="0"/>
                    </a:p>
                  </a:txBody>
                  <a:tcPr/>
                </a:tc>
                <a:tc>
                  <a:txBody>
                    <a:bodyPr/>
                    <a:lstStyle/>
                    <a:p>
                      <a:pPr algn="ctr"/>
                      <a:r>
                        <a:rPr lang="en-US" sz="2400" u="sng" dirty="0" smtClean="0"/>
                        <a:t>Annexation of Hawaii (144)</a:t>
                      </a:r>
                      <a:endParaRPr lang="en-US" sz="2400" u="sng" dirty="0"/>
                    </a:p>
                  </a:txBody>
                  <a:tcPr/>
                </a:tc>
                <a:extLst>
                  <a:ext uri="{0D108BD9-81ED-4DB2-BD59-A6C34878D82A}">
                    <a16:rowId xmlns:a16="http://schemas.microsoft.com/office/drawing/2014/main" val="2786180502"/>
                  </a:ext>
                </a:extLst>
              </a:tr>
              <a:tr h="2886892">
                <a:tc>
                  <a:txBody>
                    <a:bodyPr/>
                    <a:lstStyle/>
                    <a:p>
                      <a:pPr algn="ctr"/>
                      <a:r>
                        <a:rPr lang="en-US" sz="2400" u="sng" dirty="0" smtClean="0"/>
                        <a:t>The Roosevelt Corollary (155)</a:t>
                      </a:r>
                      <a:endParaRPr lang="en-US" sz="2400" u="sng" dirty="0"/>
                    </a:p>
                  </a:txBody>
                  <a:tcPr/>
                </a:tc>
                <a:tc>
                  <a:txBody>
                    <a:bodyPr/>
                    <a:lstStyle/>
                    <a:p>
                      <a:pPr algn="ctr"/>
                      <a:r>
                        <a:rPr lang="en-US" sz="2400" u="sng" dirty="0" smtClean="0"/>
                        <a:t>Governing</a:t>
                      </a:r>
                      <a:r>
                        <a:rPr lang="en-US" sz="2400" u="sng" baseline="0" dirty="0" smtClean="0"/>
                        <a:t> Puerto Rico (150)</a:t>
                      </a:r>
                      <a:endParaRPr lang="en-US" sz="2400" u="sng" dirty="0"/>
                    </a:p>
                  </a:txBody>
                  <a:tcPr/>
                </a:tc>
                <a:tc>
                  <a:txBody>
                    <a:bodyPr/>
                    <a:lstStyle/>
                    <a:p>
                      <a:pPr algn="ctr"/>
                      <a:r>
                        <a:rPr lang="en-US" sz="2400" u="sng" dirty="0" smtClean="0"/>
                        <a:t>The Panama Canal (154)</a:t>
                      </a:r>
                      <a:endParaRPr lang="en-US" sz="2400" u="sng" dirty="0"/>
                    </a:p>
                  </a:txBody>
                  <a:tcPr/>
                </a:tc>
                <a:extLst>
                  <a:ext uri="{0D108BD9-81ED-4DB2-BD59-A6C34878D82A}">
                    <a16:rowId xmlns:a16="http://schemas.microsoft.com/office/drawing/2014/main" val="3001108293"/>
                  </a:ext>
                </a:extLst>
              </a:tr>
            </a:tbl>
          </a:graphicData>
        </a:graphic>
      </p:graphicFrame>
    </p:spTree>
    <p:extLst>
      <p:ext uri="{BB962C8B-B14F-4D97-AF65-F5344CB8AC3E}">
        <p14:creationId xmlns:p14="http://schemas.microsoft.com/office/powerpoint/2010/main" val="3535573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Project</a:t>
            </a:r>
            <a:endParaRPr lang="en-US" dirty="0"/>
          </a:p>
        </p:txBody>
      </p:sp>
      <p:sp>
        <p:nvSpPr>
          <p:cNvPr id="3" name="Content Placeholder 2"/>
          <p:cNvSpPr>
            <a:spLocks noGrp="1"/>
          </p:cNvSpPr>
          <p:nvPr>
            <p:ph idx="1"/>
          </p:nvPr>
        </p:nvSpPr>
        <p:spPr/>
        <p:txBody>
          <a:bodyPr>
            <a:noAutofit/>
          </a:bodyPr>
          <a:lstStyle/>
          <a:p>
            <a:pPr marL="457200" indent="-457200">
              <a:buFont typeface="+mj-lt"/>
              <a:buAutoNum type="arabicPeriod"/>
            </a:pPr>
            <a:r>
              <a:rPr lang="en-US" dirty="0"/>
              <a:t>R</a:t>
            </a:r>
            <a:r>
              <a:rPr lang="en-US" dirty="0" smtClean="0"/>
              <a:t>ead </a:t>
            </a:r>
            <a:r>
              <a:rPr lang="en-US" dirty="0"/>
              <a:t>the textbook section assigned to your group. Write a brief, but detailed, summary  of the events described in your section. Check it off with Mr. Bird to make sure you know all the specific things that you should be talking about</a:t>
            </a:r>
            <a:r>
              <a:rPr lang="en-US" dirty="0" smtClean="0"/>
              <a:t>.</a:t>
            </a:r>
          </a:p>
          <a:p>
            <a:pPr marL="457200" indent="-457200">
              <a:buFont typeface="+mj-lt"/>
              <a:buAutoNum type="arabicPeriod"/>
            </a:pPr>
            <a:r>
              <a:rPr lang="en-US" dirty="0" smtClean="0"/>
              <a:t>Look </a:t>
            </a:r>
            <a:r>
              <a:rPr lang="en-US" dirty="0"/>
              <a:t>through the primary sources you have been given.  Choose at least two quotes that showcase the main ideas of your imperialism example</a:t>
            </a:r>
          </a:p>
          <a:p>
            <a:pPr marL="457200" indent="-457200">
              <a:buFont typeface="+mj-lt"/>
              <a:buAutoNum type="arabicPeriod"/>
            </a:pPr>
            <a:r>
              <a:rPr lang="en-US" dirty="0" smtClean="0"/>
              <a:t>Begin </a:t>
            </a:r>
            <a:r>
              <a:rPr lang="en-US" dirty="0"/>
              <a:t>online research (using a computer – not a phone!) and start drafting your board presentation. </a:t>
            </a:r>
            <a:r>
              <a:rPr lang="en-US" dirty="0" smtClean="0"/>
              <a:t> </a:t>
            </a:r>
          </a:p>
          <a:p>
            <a:pPr lvl="2">
              <a:buFont typeface="Courier New" panose="02070309020205020404" pitchFamily="49" charset="0"/>
              <a:buChar char="o"/>
            </a:pPr>
            <a:r>
              <a:rPr lang="en-US" sz="2000" dirty="0"/>
              <a:t>Causes of the event</a:t>
            </a:r>
          </a:p>
          <a:p>
            <a:pPr lvl="2">
              <a:buFont typeface="Courier New" panose="02070309020205020404" pitchFamily="49" charset="0"/>
              <a:buChar char="o"/>
            </a:pPr>
            <a:r>
              <a:rPr lang="en-US" sz="2000" dirty="0" smtClean="0"/>
              <a:t>Description </a:t>
            </a:r>
            <a:r>
              <a:rPr lang="en-US" sz="2000" dirty="0"/>
              <a:t>of the event</a:t>
            </a:r>
          </a:p>
          <a:p>
            <a:pPr lvl="2">
              <a:buFont typeface="Courier New" panose="02070309020205020404" pitchFamily="49" charset="0"/>
              <a:buChar char="o"/>
            </a:pPr>
            <a:r>
              <a:rPr lang="en-US" sz="2000" dirty="0"/>
              <a:t>Effects of the event</a:t>
            </a:r>
          </a:p>
          <a:p>
            <a:pPr lvl="2">
              <a:buFont typeface="Courier New" panose="02070309020205020404" pitchFamily="49" charset="0"/>
              <a:buChar char="o"/>
            </a:pPr>
            <a:r>
              <a:rPr lang="en-US" sz="2000" dirty="0"/>
              <a:t>Which motive of imperialism is it an example of</a:t>
            </a:r>
          </a:p>
          <a:p>
            <a:pPr marL="457200" indent="-457200">
              <a:buFont typeface="+mj-lt"/>
              <a:buAutoNum type="arabicPeriod"/>
            </a:pPr>
            <a:endParaRPr lang="en-US" dirty="0"/>
          </a:p>
        </p:txBody>
      </p:sp>
    </p:spTree>
    <p:extLst>
      <p:ext uri="{BB962C8B-B14F-4D97-AF65-F5344CB8AC3E}">
        <p14:creationId xmlns:p14="http://schemas.microsoft.com/office/powerpoint/2010/main" val="172777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White Man’s v. Black Man’s Burden</a:t>
            </a:r>
            <a:endParaRPr lang="en-US" dirty="0"/>
          </a:p>
        </p:txBody>
      </p:sp>
      <p:sp>
        <p:nvSpPr>
          <p:cNvPr id="3" name="Content Placeholder 2"/>
          <p:cNvSpPr>
            <a:spLocks noGrp="1"/>
          </p:cNvSpPr>
          <p:nvPr>
            <p:ph idx="1"/>
          </p:nvPr>
        </p:nvSpPr>
        <p:spPr/>
        <p:txBody>
          <a:bodyPr>
            <a:normAutofit/>
          </a:bodyPr>
          <a:lstStyle/>
          <a:p>
            <a:r>
              <a:rPr lang="en-US" sz="2800" dirty="0" smtClean="0"/>
              <a:t>In your groups, you will read your assigned section of the reading (aloud!). Afterward, you will “translate” your section, meaning explain what it is trying to say.</a:t>
            </a:r>
          </a:p>
          <a:p>
            <a:r>
              <a:rPr lang="en-US" sz="2800" dirty="0" smtClean="0"/>
              <a:t>Feel free to use a dictionary or your phone to figure out the meaning of some of the words</a:t>
            </a:r>
          </a:p>
          <a:p>
            <a:r>
              <a:rPr lang="en-US" sz="2800" dirty="0" smtClean="0"/>
              <a:t>Once everyone has translated their section, we will share out to get a feeling for what the whole passage is trying to say.</a:t>
            </a:r>
            <a:endParaRPr lang="en-US" sz="2800" dirty="0"/>
          </a:p>
        </p:txBody>
      </p:sp>
    </p:spTree>
    <p:extLst>
      <p:ext uri="{BB962C8B-B14F-4D97-AF65-F5344CB8AC3E}">
        <p14:creationId xmlns:p14="http://schemas.microsoft.com/office/powerpoint/2010/main" val="118997795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sentation2" id="{063AB0EC-A8E1-4FAB-A56C-E8A5B32EE2F5}" vid="{FAE3AC83-8FB6-4D0F-8402-B3B84E9E0A54}"/>
    </a:ext>
  </a:extLst>
</a:theme>
</file>

<file path=docProps/app.xml><?xml version="1.0" encoding="utf-8"?>
<Properties xmlns="http://schemas.openxmlformats.org/officeDocument/2006/extended-properties" xmlns:vt="http://schemas.openxmlformats.org/officeDocument/2006/docPropsVTypes">
  <Template>Orange Line</Template>
  <TotalTime>8718</TotalTime>
  <Words>451</Words>
  <Application>Microsoft Office PowerPoint</Application>
  <PresentationFormat>Widescreen</PresentationFormat>
  <Paragraphs>40</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Calibri</vt:lpstr>
      <vt:lpstr>Calibri Light</vt:lpstr>
      <vt:lpstr>Courier New</vt:lpstr>
      <vt:lpstr>Retrospect</vt:lpstr>
      <vt:lpstr>Imperialism Motives</vt:lpstr>
      <vt:lpstr>Lightning Round!</vt:lpstr>
      <vt:lpstr>Definitions!</vt:lpstr>
      <vt:lpstr>PowerPoint Presentation</vt:lpstr>
      <vt:lpstr>Motives Packet</vt:lpstr>
      <vt:lpstr>PowerPoint Presentation</vt:lpstr>
      <vt:lpstr>Group Project</vt:lpstr>
      <vt:lpstr>White Man’s v. Black Man’s Burden</vt:lpstr>
    </vt:vector>
  </TitlesOfParts>
  <Company>ASD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Imperialism Motives</dc:title>
  <dc:creator>MATTHEW BIRD</dc:creator>
  <cp:lastModifiedBy>MATTHEW BIRD</cp:lastModifiedBy>
  <cp:revision>22</cp:revision>
  <dcterms:created xsi:type="dcterms:W3CDTF">2016-10-25T15:36:30Z</dcterms:created>
  <dcterms:modified xsi:type="dcterms:W3CDTF">2019-09-27T12:59:25Z</dcterms:modified>
</cp:coreProperties>
</file>