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77" r:id="rId3"/>
    <p:sldId id="282" r:id="rId4"/>
    <p:sldId id="279" r:id="rId5"/>
    <p:sldId id="280" r:id="rId6"/>
    <p:sldId id="281" r:id="rId7"/>
    <p:sldId id="284" r:id="rId8"/>
    <p:sldId id="291" r:id="rId9"/>
    <p:sldId id="283" r:id="rId10"/>
    <p:sldId id="286" r:id="rId11"/>
    <p:sldId id="285" r:id="rId12"/>
    <p:sldId id="287" r:id="rId13"/>
    <p:sldId id="288" r:id="rId14"/>
    <p:sldId id="289" r:id="rId15"/>
    <p:sldId id="29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en-US" smtClean="0"/>
              <a:t>1/21/2018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9963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7147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616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09625" y="514350"/>
            <a:ext cx="6191250" cy="609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Journal #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4"/>
          </p:nvPr>
        </p:nvSpPr>
        <p:spPr>
          <a:xfrm>
            <a:off x="304800" y="1276350"/>
            <a:ext cx="7200900" cy="47053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8172450" y="819150"/>
            <a:ext cx="3752850" cy="5372100"/>
          </a:xfrm>
        </p:spPr>
        <p:txBody>
          <a:bodyPr/>
          <a:lstStyle>
            <a:lvl1pPr>
              <a:defRPr baseline="0"/>
            </a:lvl1pPr>
          </a:lstStyle>
          <a:p>
            <a:pPr marL="45720" indent="0">
              <a:buNone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</a:t>
            </a:r>
          </a:p>
          <a:p>
            <a:pPr marL="45720" indent="0">
              <a:spcBef>
                <a:spcPts val="1200"/>
              </a:spcBef>
              <a:buNone/>
            </a:pPr>
            <a:r>
              <a:rPr lang="en-US" dirty="0"/>
              <a:t>Students will…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[Objective 1]</a:t>
            </a: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[Objective 2]</a:t>
            </a:r>
            <a:endParaRPr lang="en-US" dirty="0"/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[Item 1]</a:t>
            </a: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[Item 2]</a:t>
            </a:r>
            <a:endParaRPr lang="en-US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 smtClean="0"/>
              <a:t>[Item 3]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07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53727" y="0"/>
            <a:ext cx="4438273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625" y="514350"/>
            <a:ext cx="619125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8172450" y="819150"/>
            <a:ext cx="3752850" cy="53721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4"/>
          </p:nvPr>
        </p:nvSpPr>
        <p:spPr>
          <a:xfrm>
            <a:off x="304800" y="1276350"/>
            <a:ext cx="7200900" cy="47053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8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203201" y="1371601"/>
            <a:ext cx="2944283" cy="3182937"/>
          </a:xfrm>
          <a:custGeom>
            <a:avLst/>
            <a:gdLst/>
            <a:ahLst/>
            <a:cxnLst/>
            <a:rect l="0" t="0" r="0" b="0"/>
            <a:pathLst>
              <a:path w="2782" h="4010" extrusionOk="0">
                <a:moveTo>
                  <a:pt x="635" y="719"/>
                </a:moveTo>
                <a:lnTo>
                  <a:pt x="635" y="719"/>
                </a:lnTo>
                <a:lnTo>
                  <a:pt x="635" y="4010"/>
                </a:lnTo>
                <a:lnTo>
                  <a:pt x="0" y="4010"/>
                </a:lnTo>
                <a:lnTo>
                  <a:pt x="0" y="418"/>
                </a:lnTo>
                <a:lnTo>
                  <a:pt x="0" y="418"/>
                </a:lnTo>
                <a:lnTo>
                  <a:pt x="0" y="397"/>
                </a:lnTo>
                <a:lnTo>
                  <a:pt x="2" y="376"/>
                </a:lnTo>
                <a:lnTo>
                  <a:pt x="5" y="355"/>
                </a:lnTo>
                <a:lnTo>
                  <a:pt x="10" y="333"/>
                </a:lnTo>
                <a:lnTo>
                  <a:pt x="15" y="314"/>
                </a:lnTo>
                <a:lnTo>
                  <a:pt x="21" y="294"/>
                </a:lnTo>
                <a:lnTo>
                  <a:pt x="29" y="275"/>
                </a:lnTo>
                <a:lnTo>
                  <a:pt x="39" y="255"/>
                </a:lnTo>
                <a:lnTo>
                  <a:pt x="49" y="237"/>
                </a:lnTo>
                <a:lnTo>
                  <a:pt x="60" y="219"/>
                </a:lnTo>
                <a:lnTo>
                  <a:pt x="72" y="201"/>
                </a:lnTo>
                <a:lnTo>
                  <a:pt x="85" y="185"/>
                </a:lnTo>
                <a:lnTo>
                  <a:pt x="100" y="169"/>
                </a:lnTo>
                <a:lnTo>
                  <a:pt x="114" y="152"/>
                </a:lnTo>
                <a:lnTo>
                  <a:pt x="131" y="137"/>
                </a:lnTo>
                <a:lnTo>
                  <a:pt x="147" y="123"/>
                </a:lnTo>
                <a:lnTo>
                  <a:pt x="165" y="110"/>
                </a:lnTo>
                <a:lnTo>
                  <a:pt x="183" y="97"/>
                </a:lnTo>
                <a:lnTo>
                  <a:pt x="202" y="84"/>
                </a:lnTo>
                <a:lnTo>
                  <a:pt x="222" y="72"/>
                </a:lnTo>
                <a:lnTo>
                  <a:pt x="242" y="61"/>
                </a:lnTo>
                <a:lnTo>
                  <a:pt x="263" y="51"/>
                </a:lnTo>
                <a:lnTo>
                  <a:pt x="286" y="41"/>
                </a:lnTo>
                <a:lnTo>
                  <a:pt x="307" y="33"/>
                </a:lnTo>
                <a:lnTo>
                  <a:pt x="330" y="26"/>
                </a:lnTo>
                <a:lnTo>
                  <a:pt x="354" y="20"/>
                </a:lnTo>
                <a:lnTo>
                  <a:pt x="379" y="13"/>
                </a:lnTo>
                <a:lnTo>
                  <a:pt x="403" y="9"/>
                </a:lnTo>
                <a:lnTo>
                  <a:pt x="428" y="5"/>
                </a:lnTo>
                <a:lnTo>
                  <a:pt x="452" y="4"/>
                </a:lnTo>
                <a:lnTo>
                  <a:pt x="478" y="2"/>
                </a:lnTo>
                <a:lnTo>
                  <a:pt x="504" y="0"/>
                </a:lnTo>
                <a:lnTo>
                  <a:pt x="2782" y="0"/>
                </a:lnTo>
                <a:lnTo>
                  <a:pt x="2782" y="263"/>
                </a:lnTo>
                <a:lnTo>
                  <a:pt x="1092" y="263"/>
                </a:lnTo>
                <a:lnTo>
                  <a:pt x="1092" y="263"/>
                </a:lnTo>
                <a:lnTo>
                  <a:pt x="1069" y="263"/>
                </a:lnTo>
                <a:lnTo>
                  <a:pt x="1045" y="265"/>
                </a:lnTo>
                <a:lnTo>
                  <a:pt x="1022" y="268"/>
                </a:lnTo>
                <a:lnTo>
                  <a:pt x="1001" y="271"/>
                </a:lnTo>
                <a:lnTo>
                  <a:pt x="978" y="276"/>
                </a:lnTo>
                <a:lnTo>
                  <a:pt x="957" y="283"/>
                </a:lnTo>
                <a:lnTo>
                  <a:pt x="935" y="291"/>
                </a:lnTo>
                <a:lnTo>
                  <a:pt x="914" y="299"/>
                </a:lnTo>
                <a:lnTo>
                  <a:pt x="895" y="307"/>
                </a:lnTo>
                <a:lnTo>
                  <a:pt x="875" y="317"/>
                </a:lnTo>
                <a:lnTo>
                  <a:pt x="855" y="329"/>
                </a:lnTo>
                <a:lnTo>
                  <a:pt x="838" y="340"/>
                </a:lnTo>
                <a:lnTo>
                  <a:pt x="820" y="353"/>
                </a:lnTo>
                <a:lnTo>
                  <a:pt x="802" y="368"/>
                </a:lnTo>
                <a:lnTo>
                  <a:pt x="785" y="381"/>
                </a:lnTo>
                <a:lnTo>
                  <a:pt x="769" y="397"/>
                </a:lnTo>
                <a:lnTo>
                  <a:pt x="754" y="412"/>
                </a:lnTo>
                <a:lnTo>
                  <a:pt x="740" y="428"/>
                </a:lnTo>
                <a:lnTo>
                  <a:pt x="727" y="446"/>
                </a:lnTo>
                <a:lnTo>
                  <a:pt x="713" y="464"/>
                </a:lnTo>
                <a:lnTo>
                  <a:pt x="702" y="482"/>
                </a:lnTo>
                <a:lnTo>
                  <a:pt x="691" y="502"/>
                </a:lnTo>
                <a:lnTo>
                  <a:pt x="681" y="521"/>
                </a:lnTo>
                <a:lnTo>
                  <a:pt x="671" y="542"/>
                </a:lnTo>
                <a:lnTo>
                  <a:pt x="663" y="562"/>
                </a:lnTo>
                <a:lnTo>
                  <a:pt x="656" y="583"/>
                </a:lnTo>
                <a:lnTo>
                  <a:pt x="650" y="606"/>
                </a:lnTo>
                <a:lnTo>
                  <a:pt x="645" y="627"/>
                </a:lnTo>
                <a:lnTo>
                  <a:pt x="640" y="650"/>
                </a:lnTo>
                <a:lnTo>
                  <a:pt x="638" y="673"/>
                </a:lnTo>
                <a:lnTo>
                  <a:pt x="637" y="696"/>
                </a:lnTo>
                <a:lnTo>
                  <a:pt x="635" y="719"/>
                </a:lnTo>
                <a:lnTo>
                  <a:pt x="635" y="719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1" name="Shape 21"/>
          <p:cNvSpPr/>
          <p:nvPr/>
        </p:nvSpPr>
        <p:spPr>
          <a:xfrm>
            <a:off x="203202" y="4641849"/>
            <a:ext cx="664799" cy="221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2" name="Shape 22"/>
          <p:cNvSpPr/>
          <p:nvPr/>
        </p:nvSpPr>
        <p:spPr>
          <a:xfrm>
            <a:off x="3217334" y="1371600"/>
            <a:ext cx="3242799" cy="2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3" name="Shape 23"/>
          <p:cNvSpPr/>
          <p:nvPr/>
        </p:nvSpPr>
        <p:spPr>
          <a:xfrm>
            <a:off x="6548969" y="1371600"/>
            <a:ext cx="2620399" cy="208000"/>
          </a:xfrm>
          <a:prstGeom prst="rect">
            <a:avLst/>
          </a:prstGeom>
          <a:solidFill>
            <a:srgbClr val="E3BC6D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4" name="Shape 24"/>
          <p:cNvSpPr/>
          <p:nvPr/>
        </p:nvSpPr>
        <p:spPr>
          <a:xfrm>
            <a:off x="9258301" y="1371600"/>
            <a:ext cx="2933599" cy="2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2400"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1139931" y="1579563"/>
            <a:ext cx="10442399" cy="4988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139931" y="216537"/>
            <a:ext cx="10442399" cy="114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359999" y="6275747"/>
            <a:ext cx="7315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80188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0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place.com/worldwar2/timeline/becomes.htm" TargetMode="External"/><Relationship Id="rId2" Type="http://schemas.openxmlformats.org/officeDocument/2006/relationships/hyperlink" Target="http://www.historyplace.com/worldwar2/timeline/chancll1.htm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historyplace.com/worldwar2/timeline/threat.htm" TargetMode="External"/><Relationship Id="rId5" Type="http://schemas.openxmlformats.org/officeDocument/2006/relationships/hyperlink" Target="http://www.historyplace.com/worldwar2/timeline/knacht.htm" TargetMode="External"/><Relationship Id="rId4" Type="http://schemas.openxmlformats.org/officeDocument/2006/relationships/hyperlink" Target="http://www.historyplace.com/worldwar2/timeline/nurem-laws.ht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344150" cy="2743200"/>
          </a:xfrm>
        </p:spPr>
        <p:txBody>
          <a:bodyPr/>
          <a:lstStyle/>
          <a:p>
            <a:r>
              <a:rPr lang="en-US" dirty="0" smtClean="0"/>
              <a:t>Holocaust Day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2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87021" y="1520129"/>
            <a:ext cx="6664962" cy="3749041"/>
          </a:xfrm>
        </p:spPr>
      </p:pic>
    </p:spTree>
    <p:extLst>
      <p:ext uri="{BB962C8B-B14F-4D97-AF65-F5344CB8AC3E}">
        <p14:creationId xmlns:p14="http://schemas.microsoft.com/office/powerpoint/2010/main" val="382064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3315" y="1542805"/>
            <a:ext cx="6695077" cy="3765981"/>
          </a:xfrm>
        </p:spPr>
      </p:pic>
    </p:spTree>
    <p:extLst>
      <p:ext uri="{BB962C8B-B14F-4D97-AF65-F5344CB8AC3E}">
        <p14:creationId xmlns:p14="http://schemas.microsoft.com/office/powerpoint/2010/main" val="242339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44231" y="1571227"/>
            <a:ext cx="6683466" cy="3759450"/>
          </a:xfrm>
        </p:spPr>
      </p:pic>
    </p:spTree>
    <p:extLst>
      <p:ext uri="{BB962C8B-B14F-4D97-AF65-F5344CB8AC3E}">
        <p14:creationId xmlns:p14="http://schemas.microsoft.com/office/powerpoint/2010/main" val="271872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0827" y="1524355"/>
            <a:ext cx="6810345" cy="3830819"/>
          </a:xfrm>
        </p:spPr>
      </p:pic>
    </p:spTree>
    <p:extLst>
      <p:ext uri="{BB962C8B-B14F-4D97-AF65-F5344CB8AC3E}">
        <p14:creationId xmlns:p14="http://schemas.microsoft.com/office/powerpoint/2010/main" val="64950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9" y="381000"/>
            <a:ext cx="10263051" cy="5772966"/>
          </a:xfrm>
        </p:spPr>
      </p:pic>
    </p:spTree>
    <p:extLst>
      <p:ext uri="{BB962C8B-B14F-4D97-AF65-F5344CB8AC3E}">
        <p14:creationId xmlns:p14="http://schemas.microsoft.com/office/powerpoint/2010/main" val="215020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Timeline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58091" y="1825625"/>
            <a:ext cx="4961709" cy="4117975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b="1" u="sng" dirty="0">
                <a:latin typeface="Times New Roman"/>
                <a:ea typeface="Times New Roman"/>
                <a:cs typeface="Times New Roman"/>
                <a:sym typeface="Times New Roman"/>
              </a:rPr>
              <a:t>1930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b="1" dirty="0">
                <a:latin typeface="Times New Roman"/>
                <a:ea typeface="Times New Roman"/>
                <a:cs typeface="Times New Roman"/>
                <a:sym typeface="Times New Roman"/>
              </a:rPr>
              <a:t>September 14, 1930 - </a:t>
            </a: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Germans elect Nazis making them the 2nd largest political party in Germany.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b="1" u="sng" dirty="0">
                <a:latin typeface="Times New Roman"/>
                <a:ea typeface="Times New Roman"/>
                <a:cs typeface="Times New Roman"/>
                <a:sym typeface="Times New Roman"/>
              </a:rPr>
              <a:t>1933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b="1" dirty="0">
                <a:latin typeface="Times New Roman"/>
                <a:ea typeface="Times New Roman"/>
                <a:cs typeface="Times New Roman"/>
                <a:sym typeface="Times New Roman"/>
              </a:rPr>
              <a:t>January 30 -</a:t>
            </a:r>
            <a:r>
              <a:rPr lang="en" sz="1600" b="1" dirty="0">
                <a:latin typeface="Times New Roman"/>
                <a:ea typeface="Times New Roman"/>
                <a:cs typeface="Times New Roman"/>
                <a:sym typeface="Times New Roman"/>
                <a:hlinkClick r:id="rId2"/>
              </a:rPr>
              <a:t> </a:t>
            </a: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  <a:hlinkClick r:id="rId2"/>
              </a:rPr>
              <a:t>Adolf Hitler becomes Chancellor of Germany.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April 1 - Nazis begin boycott of Jewish owned shops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b="1" dirty="0">
                <a:latin typeface="Times New Roman"/>
                <a:ea typeface="Times New Roman"/>
                <a:cs typeface="Times New Roman"/>
                <a:sym typeface="Times New Roman"/>
              </a:rPr>
              <a:t>July 14 - </a:t>
            </a: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Nazi Party declared Germany's only political party.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b="1" u="sng" dirty="0">
                <a:latin typeface="Times New Roman"/>
                <a:ea typeface="Times New Roman"/>
                <a:cs typeface="Times New Roman"/>
                <a:sym typeface="Times New Roman"/>
              </a:rPr>
              <a:t>1934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b="1" dirty="0">
                <a:latin typeface="Times New Roman"/>
                <a:ea typeface="Times New Roman"/>
                <a:cs typeface="Times New Roman"/>
                <a:sym typeface="Times New Roman"/>
              </a:rPr>
              <a:t>August 2 - </a:t>
            </a: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</a:rPr>
              <a:t>German President Hindenburg dies.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600" b="1" dirty="0">
                <a:latin typeface="Times New Roman"/>
                <a:ea typeface="Times New Roman"/>
                <a:cs typeface="Times New Roman"/>
                <a:sym typeface="Times New Roman"/>
              </a:rPr>
              <a:t>August 19 -</a:t>
            </a:r>
            <a:r>
              <a:rPr lang="en" sz="1600" b="1" dirty="0"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 </a:t>
            </a:r>
            <a:r>
              <a:rPr lang="en" sz="1600" dirty="0"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Adolf Hitler becomes Führer of Germany.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endParaRPr lang="en" sz="105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 u="sng" dirty="0">
                <a:latin typeface="Times New Roman"/>
                <a:ea typeface="Times New Roman"/>
                <a:cs typeface="Times New Roman"/>
                <a:sym typeface="Times New Roman"/>
              </a:rPr>
              <a:t>1935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 dirty="0">
                <a:latin typeface="Times New Roman"/>
                <a:ea typeface="Times New Roman"/>
                <a:cs typeface="Times New Roman"/>
                <a:sym typeface="Times New Roman"/>
              </a:rPr>
              <a:t>March 16 - </a:t>
            </a: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Hitler violates the Treaty of Versailles by introducing military conscription.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 dirty="0">
                <a:latin typeface="Times New Roman"/>
                <a:ea typeface="Times New Roman"/>
                <a:cs typeface="Times New Roman"/>
                <a:sym typeface="Times New Roman"/>
              </a:rPr>
              <a:t>September 15 -</a:t>
            </a:r>
            <a:r>
              <a:rPr lang="en" b="1" dirty="0"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 </a:t>
            </a: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German Jews stripped of rights by Nuremberg Race Laws.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 u="sng" dirty="0">
                <a:latin typeface="Times New Roman"/>
                <a:ea typeface="Times New Roman"/>
                <a:cs typeface="Times New Roman"/>
                <a:sym typeface="Times New Roman"/>
              </a:rPr>
              <a:t>1938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 dirty="0">
                <a:latin typeface="Times New Roman"/>
                <a:ea typeface="Times New Roman"/>
                <a:cs typeface="Times New Roman"/>
                <a:sym typeface="Times New Roman"/>
              </a:rPr>
              <a:t>November 9/10 -</a:t>
            </a:r>
            <a:r>
              <a:rPr lang="en" b="1" dirty="0"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 </a:t>
            </a: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Kristallnacht - The Night of Broken Glass.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 u="sng" dirty="0">
                <a:latin typeface="Times New Roman"/>
                <a:ea typeface="Times New Roman"/>
                <a:cs typeface="Times New Roman"/>
                <a:sym typeface="Times New Roman"/>
              </a:rPr>
              <a:t>1939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 dirty="0">
                <a:latin typeface="Times New Roman"/>
                <a:ea typeface="Times New Roman"/>
                <a:cs typeface="Times New Roman"/>
                <a:sym typeface="Times New Roman"/>
              </a:rPr>
              <a:t>January 30, 1939 -</a:t>
            </a:r>
            <a:r>
              <a:rPr lang="en" b="1" dirty="0"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 </a:t>
            </a: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Hitler threatens Jews during Reichstag speech.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b="1" dirty="0">
                <a:latin typeface="Times New Roman"/>
                <a:ea typeface="Times New Roman"/>
                <a:cs typeface="Times New Roman"/>
                <a:sym typeface="Times New Roman"/>
              </a:rPr>
              <a:t>September 1, 1939 - </a:t>
            </a:r>
            <a:r>
              <a:rPr lang="en" dirty="0">
                <a:latin typeface="Times New Roman"/>
                <a:ea typeface="Times New Roman"/>
                <a:cs typeface="Times New Roman"/>
                <a:sym typeface="Times New Roman"/>
              </a:rPr>
              <a:t>Nazis invade Poland</a:t>
            </a:r>
            <a:r>
              <a:rPr lang="en" dirty="0" smtClean="0"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n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2975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Antisemitism</a:t>
            </a:r>
            <a:endParaRPr lang="en-US" dirty="0"/>
          </a:p>
        </p:txBody>
      </p:sp>
      <p:sp>
        <p:nvSpPr>
          <p:cNvPr id="86" name="Shape 8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r>
              <a:rPr lang="en" sz="2800" dirty="0">
                <a:latin typeface="Georgia"/>
                <a:ea typeface="Georgia"/>
                <a:cs typeface="Georgia"/>
                <a:sym typeface="Georgia"/>
              </a:rPr>
              <a:t>Hatred of the Jewish race (anti-semitism) is not a new concept. By WWII, it had been around for over 2,000 years.</a:t>
            </a:r>
          </a:p>
          <a:p>
            <a:r>
              <a:rPr lang="en" sz="2800" dirty="0">
                <a:latin typeface="Georgia"/>
                <a:ea typeface="Georgia"/>
                <a:cs typeface="Georgia"/>
                <a:sym typeface="Georgia"/>
              </a:rPr>
              <a:t>First account is in 3rd Century BC Egypt</a:t>
            </a:r>
          </a:p>
          <a:p>
            <a:r>
              <a:rPr lang="en" sz="2800" dirty="0">
                <a:latin typeface="Georgia"/>
                <a:ea typeface="Georgia"/>
                <a:cs typeface="Georgia"/>
                <a:sym typeface="Georgia"/>
              </a:rPr>
              <a:t>Holocaust and preceding events were the largest scale of antisemitism in human history. </a:t>
            </a:r>
          </a:p>
        </p:txBody>
      </p:sp>
    </p:spTree>
    <p:extLst>
      <p:ext uri="{BB962C8B-B14F-4D97-AF65-F5344CB8AC3E}">
        <p14:creationId xmlns:p14="http://schemas.microsoft.com/office/powerpoint/2010/main" val="397678087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b" anchorCtr="0">
            <a:noAutofit/>
          </a:bodyPr>
          <a:lstStyle/>
          <a:p>
            <a:r>
              <a:rPr lang="en" dirty="0">
                <a:sym typeface="Syncopate"/>
              </a:rPr>
              <a:t>Kristallnacht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121900" tIns="121900" rIns="121900" bIns="121900" rtlCol="0" anchor="t" anchorCtr="0">
            <a:noAutofit/>
          </a:bodyPr>
          <a:lstStyle/>
          <a:p>
            <a:pPr>
              <a:buNone/>
            </a:pPr>
            <a:r>
              <a:rPr lang="en" sz="2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November 9-10, 1938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966" y="1524000"/>
            <a:ext cx="11052067" cy="4875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750646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"/>
            <a:ext cx="6070467" cy="6939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0467" y="1"/>
            <a:ext cx="6121533" cy="339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21534" y="3390900"/>
            <a:ext cx="6070465" cy="34670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330281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Holocaust Casualty Totals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Jews: up to 6 </a:t>
            </a:r>
            <a:r>
              <a:rPr lang="en-US" sz="2400" dirty="0" smtClean="0"/>
              <a:t>million</a:t>
            </a:r>
          </a:p>
          <a:p>
            <a:r>
              <a:rPr lang="en-US" sz="2400" dirty="0"/>
              <a:t>People with disabilities living in institutions: up to 250,000</a:t>
            </a:r>
          </a:p>
          <a:p>
            <a:r>
              <a:rPr lang="en-US" sz="2400" dirty="0"/>
              <a:t>Roma (Gypsies): 196,000–220,000</a:t>
            </a:r>
          </a:p>
          <a:p>
            <a:endParaRPr lang="en-US" sz="2400" dirty="0" smtClean="0"/>
          </a:p>
          <a:p>
            <a:pPr marL="45720" indent="0">
              <a:buNone/>
            </a:pPr>
            <a:r>
              <a:rPr lang="en-US" sz="2400" dirty="0" smtClean="0"/>
              <a:t>By location</a:t>
            </a:r>
          </a:p>
          <a:p>
            <a:r>
              <a:rPr lang="en-US" sz="2400" dirty="0"/>
              <a:t>Auschwitz complex (including </a:t>
            </a:r>
            <a:r>
              <a:rPr lang="en-US" sz="2400" dirty="0" err="1"/>
              <a:t>Birkenau</a:t>
            </a:r>
            <a:r>
              <a:rPr lang="en-US" sz="2400" dirty="0"/>
              <a:t>, </a:t>
            </a:r>
            <a:r>
              <a:rPr lang="en-US" sz="2400" dirty="0" err="1"/>
              <a:t>Monowitz</a:t>
            </a:r>
            <a:r>
              <a:rPr lang="en-US" sz="2400" dirty="0"/>
              <a:t>, and </a:t>
            </a:r>
            <a:r>
              <a:rPr lang="en-US" sz="2400" dirty="0" err="1"/>
              <a:t>subcamps</a:t>
            </a:r>
            <a:r>
              <a:rPr lang="en-US" sz="2400" dirty="0"/>
              <a:t>): approximately 1 million</a:t>
            </a:r>
          </a:p>
          <a:p>
            <a:r>
              <a:rPr lang="en-US" sz="2400" dirty="0" smtClean="0"/>
              <a:t>Treblinka: </a:t>
            </a:r>
            <a:r>
              <a:rPr lang="en-US" sz="2400" dirty="0"/>
              <a:t>approximately 925,000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697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Nasser’s Story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67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Holocaust Project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Read at least 3 of the stories of Jews during the Holocaust</a:t>
            </a:r>
          </a:p>
          <a:p>
            <a:r>
              <a:rPr lang="en-US" sz="2800" dirty="0" smtClean="0"/>
              <a:t>You will make a “Creative Project” illustrating your response to the stories you read and the Holocaust in general</a:t>
            </a:r>
          </a:p>
          <a:p>
            <a:r>
              <a:rPr lang="en-US" sz="2800" dirty="0" smtClean="0"/>
              <a:t>No phones today – put ‘</a:t>
            </a:r>
            <a:r>
              <a:rPr lang="en-US" sz="2800" dirty="0" err="1" smtClean="0"/>
              <a:t>em</a:t>
            </a:r>
            <a:r>
              <a:rPr lang="en-US" sz="2800" dirty="0" smtClean="0"/>
              <a:t> in the bin!</a:t>
            </a:r>
          </a:p>
          <a:p>
            <a:r>
              <a:rPr lang="en-US" sz="2800" dirty="0" smtClean="0"/>
              <a:t>Use your time effectively. You have this class to make your project so that we can present them next time!</a:t>
            </a:r>
          </a:p>
        </p:txBody>
      </p:sp>
    </p:spTree>
    <p:extLst>
      <p:ext uri="{BB962C8B-B14F-4D97-AF65-F5344CB8AC3E}">
        <p14:creationId xmlns:p14="http://schemas.microsoft.com/office/powerpoint/2010/main" val="105285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79317" y="1596199"/>
            <a:ext cx="6601340" cy="3713254"/>
          </a:xfrm>
        </p:spPr>
      </p:pic>
    </p:spTree>
    <p:extLst>
      <p:ext uri="{BB962C8B-B14F-4D97-AF65-F5344CB8AC3E}">
        <p14:creationId xmlns:p14="http://schemas.microsoft.com/office/powerpoint/2010/main" val="282555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 of the War" id="{A517FBEF-B105-4247-BF76-5EA8B8DB0D6C}" vid="{C641FCF8-4895-4272-8CB2-84EF65A7D16E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Red Line</Template>
  <TotalTime>0</TotalTime>
  <Words>309</Words>
  <Application>Microsoft Office PowerPoint</Application>
  <PresentationFormat>Widescreen</PresentationFormat>
  <Paragraphs>43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Cambria</vt:lpstr>
      <vt:lpstr>Georgia</vt:lpstr>
      <vt:lpstr>Syncopate</vt:lpstr>
      <vt:lpstr>Times New Roman</vt:lpstr>
      <vt:lpstr>Wingdings</vt:lpstr>
      <vt:lpstr>Red Line Business 16x9</vt:lpstr>
      <vt:lpstr>Holocaust Day</vt:lpstr>
      <vt:lpstr>Historical Timeline</vt:lpstr>
      <vt:lpstr>Antisemitism</vt:lpstr>
      <vt:lpstr>Kristallnacht</vt:lpstr>
      <vt:lpstr>PowerPoint Presentation</vt:lpstr>
      <vt:lpstr>Holocaust Casualty Totals</vt:lpstr>
      <vt:lpstr>Nasser’s Story</vt:lpstr>
      <vt:lpstr>Holocaust Project Instructions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2017-01-26T22:16:58Z</dcterms:created>
  <dcterms:modified xsi:type="dcterms:W3CDTF">2018-01-22T03:25:58Z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