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7" r:id="rId3"/>
    <p:sldId id="278" r:id="rId4"/>
    <p:sldId id="281" r:id="rId5"/>
    <p:sldId id="279" r:id="rId6"/>
    <p:sldId id="282" r:id="rId7"/>
    <p:sldId id="283" r:id="rId8"/>
    <p:sldId id="280" r:id="rId9"/>
    <p:sldId id="284" r:id="rId10"/>
    <p:sldId id="285" r:id="rId11"/>
    <p:sldId id="286" r:id="rId12"/>
    <p:sldId id="290" r:id="rId13"/>
    <p:sldId id="291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te.utah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fact-tank/2018/05/21/u-s-voter-turnout-trails-most-developed-countries/" TargetMode="External"/><Relationship Id="rId2" Type="http://schemas.openxmlformats.org/officeDocument/2006/relationships/hyperlink" Target="https://www.fairvote.org/voter_turnout#voter_turnout_1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T4lV7HnO8" TargetMode="External"/><Relationship Id="rId2" Type="http://schemas.openxmlformats.org/officeDocument/2006/relationships/hyperlink" Target="https://www.youtube.com/watch?v=3HdQ0iVrl2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Unit 4: Civil Responsibility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uncle 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44" y="613954"/>
            <a:ext cx="3596613" cy="57584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730136"/>
            <a:ext cx="9601200" cy="321346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 smtClean="0"/>
              <a:t>Why did these groups fight for the right to vote? Nobody does it anyway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065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Absolutely unrelated change of 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Ya’ll</a:t>
            </a:r>
            <a:r>
              <a:rPr lang="en-US" sz="3200" dirty="0" smtClean="0"/>
              <a:t> </a:t>
            </a:r>
            <a:r>
              <a:rPr lang="en-US" sz="3200" dirty="0" err="1" smtClean="0"/>
              <a:t>gotta</a:t>
            </a:r>
            <a:r>
              <a:rPr lang="en-US" sz="3200" dirty="0" smtClean="0"/>
              <a:t> pass this to graduate!</a:t>
            </a:r>
          </a:p>
          <a:p>
            <a:r>
              <a:rPr lang="en-US" sz="3200" dirty="0" smtClean="0"/>
              <a:t>It’s a huge part of your grade (1 point when completed)</a:t>
            </a:r>
          </a:p>
          <a:p>
            <a:r>
              <a:rPr lang="en-US" sz="3200" dirty="0" smtClean="0"/>
              <a:t>You can take it multiple times, no penalty for retakes</a:t>
            </a:r>
          </a:p>
          <a:p>
            <a:r>
              <a:rPr lang="en-US" sz="3200" dirty="0" smtClean="0"/>
              <a:t>The Website: alpine-civics.org </a:t>
            </a:r>
          </a:p>
        </p:txBody>
      </p:sp>
    </p:spTree>
    <p:extLst>
      <p:ext uri="{BB962C8B-B14F-4D97-AF65-F5344CB8AC3E}">
        <p14:creationId xmlns:p14="http://schemas.microsoft.com/office/powerpoint/2010/main" val="38553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Before you can vote, you have to register (so the state can provide enough polling places)</a:t>
            </a:r>
          </a:p>
          <a:p>
            <a:r>
              <a:rPr lang="en-US" sz="2800" dirty="0" smtClean="0"/>
              <a:t>Easiest to remember resource: </a:t>
            </a:r>
            <a:r>
              <a:rPr lang="en-US" sz="2800" dirty="0" smtClean="0">
                <a:hlinkClick r:id="rId2"/>
              </a:rPr>
              <a:t>vote.utah.gov</a:t>
            </a:r>
            <a:endParaRPr lang="en-US" sz="2800" dirty="0" smtClean="0"/>
          </a:p>
          <a:p>
            <a:r>
              <a:rPr lang="en-US" sz="2800" dirty="0" smtClean="0"/>
              <a:t>We’re all </a:t>
            </a:r>
            <a:r>
              <a:rPr lang="en-US" sz="2800" dirty="0" err="1" smtClean="0"/>
              <a:t>gonna</a:t>
            </a:r>
            <a:r>
              <a:rPr lang="en-US" sz="2800" dirty="0" smtClean="0"/>
              <a:t> do it!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81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It’s actually super easy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Find out where your polling place is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Show up (with ID)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Wait in line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Press the button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Get a sticker</a:t>
            </a:r>
            <a:endParaRPr lang="en-US" sz="2800" dirty="0"/>
          </a:p>
        </p:txBody>
      </p:sp>
      <p:pic>
        <p:nvPicPr>
          <p:cNvPr id="1026" name="Picture 2" descr="Image result for i vo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8" t="25931" r="20208" b="26570"/>
          <a:stretch/>
        </p:blipFill>
        <p:spPr bwMode="auto">
          <a:xfrm>
            <a:off x="6897188" y="4088674"/>
            <a:ext cx="3344091" cy="18549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 - </a:t>
            </a:r>
            <a:fld id="{19023182-C39E-4FFF-9081-4C51CBD58ECF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responsibility of a </a:t>
            </a:r>
            <a:r>
              <a:rPr lang="en-US" sz="3200" i="1" dirty="0" smtClean="0"/>
              <a:t>good </a:t>
            </a:r>
            <a:r>
              <a:rPr lang="en-US" sz="3200" dirty="0" smtClean="0"/>
              <a:t>citizen in America’s democracy? List ways that individuals should participate in society.</a:t>
            </a:r>
          </a:p>
          <a:p>
            <a:pPr marL="45720" indent="0">
              <a:buNone/>
            </a:pPr>
            <a:r>
              <a:rPr lang="en-US" sz="3200" i="1" dirty="0" smtClean="0"/>
              <a:t>Note: I’m not asking what people do, I’m asking what they </a:t>
            </a:r>
            <a:r>
              <a:rPr lang="en-US" sz="3200" dirty="0" smtClean="0"/>
              <a:t>should</a:t>
            </a:r>
            <a:r>
              <a:rPr lang="en-US" sz="3200" i="1" dirty="0" smtClean="0"/>
              <a:t> do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634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If something on your list isn’t already on the board, write it in the middle column</a:t>
            </a:r>
          </a:p>
          <a:p>
            <a:pPr marL="45720" indent="0">
              <a:buNone/>
            </a:pPr>
            <a:r>
              <a:rPr lang="en-US" sz="2800" dirty="0" smtClean="0"/>
              <a:t>Put a tally on the left of anything that was on your list</a:t>
            </a:r>
          </a:p>
          <a:p>
            <a:pPr marL="45720" indent="0">
              <a:buNone/>
            </a:pPr>
            <a:r>
              <a:rPr lang="en-US" sz="2800" dirty="0" smtClean="0"/>
              <a:t>Put a tally on the right of anything you disagree with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56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939142"/>
            <a:ext cx="9601200" cy="300445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b="1" dirty="0" smtClean="0"/>
              <a:t>Why don’t people participate?</a:t>
            </a:r>
            <a:endParaRPr lang="en-US" sz="4400" b="1" dirty="0"/>
          </a:p>
        </p:txBody>
      </p:sp>
      <p:pic>
        <p:nvPicPr>
          <p:cNvPr id="2050" name="Picture 2" descr="Image result for cl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7" b="90000" l="6406" r="92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6" y="2651760"/>
            <a:ext cx="3621046" cy="36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question mark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8" b="100000" l="4674" r="94022">
                        <a14:foregroundMark x1="49891" y1="84669" x2="49891" y2="84669"/>
                        <a14:foregroundMark x1="78913" y1="64779" x2="78913" y2="64779"/>
                        <a14:foregroundMark x1="68370" y1="84669" x2="68370" y2="84669"/>
                        <a14:foregroundMark x1="21087" y1="67818" x2="21087" y2="67818"/>
                        <a14:foregroundMark x1="27174" y1="90331" x2="27174" y2="9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32" y="0"/>
            <a:ext cx="4942819" cy="38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loth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00" r="96300">
                        <a14:foregroundMark x1="21100" y1="58333" x2="21100" y2="58333"/>
                        <a14:foregroundMark x1="10100" y1="59074" x2="10100" y2="59074"/>
                        <a14:foregroundMark x1="22500" y1="53241" x2="22500" y2="53241"/>
                        <a14:foregroundMark x1="21400" y1="49352" x2="21400" y2="49352"/>
                        <a14:foregroundMark x1="20600" y1="52222" x2="20600" y2="5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06" y="2811077"/>
            <a:ext cx="4953588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vote?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are the requirements to vote in the United States right now (</a:t>
            </a:r>
            <a:fld id="{93340FC8-88A2-485D-96EC-937B0EF30C15}" type="datetime4">
              <a:rPr lang="en-US" sz="2800" smtClean="0"/>
              <a:t>November 12, 2019</a:t>
            </a:fld>
            <a:r>
              <a:rPr lang="en-US" sz="2800" dirty="0" smtClean="0"/>
              <a:t>)?</a:t>
            </a:r>
          </a:p>
          <a:p>
            <a:r>
              <a:rPr lang="en-US" sz="2800" dirty="0" smtClean="0"/>
              <a:t>Who actually does it?</a:t>
            </a:r>
          </a:p>
          <a:p>
            <a:pPr lvl="1"/>
            <a:r>
              <a:rPr lang="en-US" sz="2600" dirty="0" smtClean="0"/>
              <a:t>US Voter Turnout Data: </a:t>
            </a:r>
            <a:r>
              <a:rPr lang="en-US" sz="2600" dirty="0" smtClean="0">
                <a:hlinkClick r:id="rId2"/>
              </a:rPr>
              <a:t>https</a:t>
            </a:r>
            <a:r>
              <a:rPr lang="en-US" sz="2600" dirty="0">
                <a:hlinkClick r:id="rId2"/>
              </a:rPr>
              <a:t>://</a:t>
            </a:r>
            <a:r>
              <a:rPr lang="en-US" sz="2600" dirty="0" smtClean="0">
                <a:hlinkClick r:id="rId2"/>
              </a:rPr>
              <a:t>www.fairvote.org/voter_turnout#voter_turnout_101</a:t>
            </a:r>
            <a:endParaRPr lang="en-US" sz="2600" dirty="0" smtClean="0"/>
          </a:p>
          <a:p>
            <a:pPr lvl="1"/>
            <a:r>
              <a:rPr lang="en-US" sz="2600" dirty="0" smtClean="0"/>
              <a:t>Comparatively: </a:t>
            </a:r>
            <a:r>
              <a:rPr lang="en-US" sz="2600" dirty="0">
                <a:hlinkClick r:id="rId3"/>
              </a:rPr>
              <a:t>https://www.pewresearch.org/fact-tank/2018/05/21/u-s-voter-turnout-trails-most-developed-countries/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427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voting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Easy Question: Has the US always allowed “everyone” to vote?</a:t>
            </a:r>
          </a:p>
          <a:p>
            <a:r>
              <a:rPr lang="en-US" sz="2800" dirty="0" smtClean="0"/>
              <a:t>What are some groups that have been </a:t>
            </a:r>
            <a:r>
              <a:rPr lang="en-US" sz="2800" u="sng" dirty="0" smtClean="0"/>
              <a:t>disenfranchised</a:t>
            </a:r>
            <a:r>
              <a:rPr lang="en-US" sz="2800" dirty="0" smtClean="0"/>
              <a:t> in the past?</a:t>
            </a:r>
            <a:endParaRPr lang="en-US" sz="2800" dirty="0"/>
          </a:p>
        </p:txBody>
      </p:sp>
      <p:pic>
        <p:nvPicPr>
          <p:cNvPr id="3074" name="Picture 2" descr="Image result for checkbox carto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419" r="92581">
                        <a14:foregroundMark x1="73548" y1="36129" x2="73548" y2="36129"/>
                        <a14:foregroundMark x1="75806" y1="36129" x2="75806" y2="36129"/>
                        <a14:foregroundMark x1="77419" y1="36129" x2="77419" y2="36129"/>
                        <a14:foregroundMark x1="70323" y1="36129" x2="70323" y2="3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29" y="2990849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being less of a jerk (not to scale)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8457" y="3409406"/>
            <a:ext cx="106592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111890">
            <a:off x="902817" y="1723608"/>
            <a:ext cx="465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Rich*, white men (1789)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1247439">
            <a:off x="2941927" y="4221620"/>
            <a:ext cx="384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Not-rich*, white men (1820ish)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20111890">
            <a:off x="3854291" y="1853181"/>
            <a:ext cx="42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Men of all races (1868)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247439">
            <a:off x="4736533" y="4621022"/>
            <a:ext cx="6039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Native Americans who leave their tribe (1887)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20111890">
            <a:off x="5993639" y="1970600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Women (1920)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 rot="1247439">
            <a:off x="6600493" y="4621022"/>
            <a:ext cx="515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Native Americans (1924)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1247439">
            <a:off x="7337901" y="4580609"/>
            <a:ext cx="515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Chinese immigrants (1943)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 rot="1247439">
            <a:off x="8075308" y="4540196"/>
            <a:ext cx="515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races, but for real (1965)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 rot="20111890">
            <a:off x="8273211" y="1948789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Adults 18-21 (1971)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95400" y="3166973"/>
            <a:ext cx="0" cy="222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03577" y="3416995"/>
            <a:ext cx="0" cy="222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53149" y="3409406"/>
            <a:ext cx="0" cy="222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81949" y="3416995"/>
            <a:ext cx="0" cy="3028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6531" y="3389041"/>
            <a:ext cx="0" cy="2841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17126" y="3217753"/>
            <a:ext cx="0" cy="222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27675" y="3416995"/>
            <a:ext cx="0" cy="256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19309" y="3187338"/>
            <a:ext cx="0" cy="222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85560" y="3187338"/>
            <a:ext cx="0" cy="222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8457" y="5669280"/>
            <a:ext cx="433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*Land-owning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7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getting the right to vote easy?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did those groups have to go through to get the right to vote?</a:t>
            </a:r>
          </a:p>
          <a:p>
            <a:pPr lvl="1"/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www.youtube.com/watch?v=3HdQ0iVrl2Y</a:t>
            </a:r>
            <a:endParaRPr lang="en-US" sz="2800" dirty="0" smtClean="0"/>
          </a:p>
          <a:p>
            <a:pPr lvl="1"/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www.youtube.com/watch?v=XST4lV7HnO8</a:t>
            </a:r>
            <a:endParaRPr lang="en-US" sz="2800" dirty="0" smtClean="0"/>
          </a:p>
          <a:p>
            <a:pPr lvl="1"/>
            <a:r>
              <a:rPr lang="en-US" sz="2800" dirty="0" smtClean="0"/>
              <a:t>These short clips don’t even come close to the whole story.  Even if that was all I did in class today, I wouldn’t be able to do it justice.</a:t>
            </a:r>
          </a:p>
        </p:txBody>
      </p:sp>
    </p:spTree>
    <p:extLst>
      <p:ext uri="{BB962C8B-B14F-4D97-AF65-F5344CB8AC3E}">
        <p14:creationId xmlns:p14="http://schemas.microsoft.com/office/powerpoint/2010/main" val="4842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420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Wingdings</vt:lpstr>
      <vt:lpstr>Red Line Business 16x9</vt:lpstr>
      <vt:lpstr>Unit 4: Civil Responsibility</vt:lpstr>
      <vt:lpstr>Bellringer - 11/12/2019</vt:lpstr>
      <vt:lpstr>Class Tally</vt:lpstr>
      <vt:lpstr>PowerPoint Presentation</vt:lpstr>
      <vt:lpstr>Voting</vt:lpstr>
      <vt:lpstr>Who can vote?</vt:lpstr>
      <vt:lpstr>History of voting rights</vt:lpstr>
      <vt:lpstr>Timeline of being less of a jerk (not to scale)</vt:lpstr>
      <vt:lpstr>Is getting the right to vote easy?</vt:lpstr>
      <vt:lpstr>Why did they do it?</vt:lpstr>
      <vt:lpstr>Absolutely unrelated change of pace</vt:lpstr>
      <vt:lpstr>Citizenship test</vt:lpstr>
      <vt:lpstr>The Process</vt:lpstr>
      <vt:lpstr>Registration</vt:lpstr>
      <vt:lpstr>Election Day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2019-11-09T23:35:59Z</dcterms:created>
  <dcterms:modified xsi:type="dcterms:W3CDTF">2019-11-13T04:04:09Z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