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sldIdLst>
    <p:sldId id="256" r:id="rId2"/>
    <p:sldId id="312" r:id="rId3"/>
    <p:sldId id="306" r:id="rId4"/>
    <p:sldId id="265" r:id="rId5"/>
    <p:sldId id="266" r:id="rId6"/>
    <p:sldId id="304" r:id="rId7"/>
    <p:sldId id="270" r:id="rId8"/>
    <p:sldId id="268" r:id="rId9"/>
    <p:sldId id="313" r:id="rId10"/>
    <p:sldId id="271" r:id="rId11"/>
    <p:sldId id="269" r:id="rId12"/>
    <p:sldId id="257" r:id="rId13"/>
    <p:sldId id="307" r:id="rId14"/>
    <p:sldId id="280" r:id="rId15"/>
    <p:sldId id="290" r:id="rId16"/>
    <p:sldId id="291" r:id="rId17"/>
    <p:sldId id="292" r:id="rId18"/>
    <p:sldId id="299" r:id="rId19"/>
    <p:sldId id="293" r:id="rId20"/>
    <p:sldId id="296" r:id="rId21"/>
    <p:sldId id="295" r:id="rId22"/>
    <p:sldId id="297" r:id="rId23"/>
    <p:sldId id="298" r:id="rId24"/>
    <p:sldId id="301" r:id="rId25"/>
    <p:sldId id="303" r:id="rId26"/>
    <p:sldId id="308" r:id="rId27"/>
    <p:sldId id="309" r:id="rId28"/>
    <p:sldId id="310" r:id="rId29"/>
    <p:sldId id="31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6" autoAdjust="0"/>
    <p:restoredTop sz="94168"/>
  </p:normalViewPr>
  <p:slideViewPr>
    <p:cSldViewPr>
      <p:cViewPr varScale="1">
        <p:scale>
          <a:sx n="71" d="100"/>
          <a:sy n="71" d="100"/>
        </p:scale>
        <p:origin x="60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61FA2-3293-4523-BEE2-DF4CF791064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77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12ED5AC-FD3B-43AF-A2B8-EDE7E5FFA68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558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4CC2-AC9B-447A-92D7-A9D263BB99A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51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783FB-EAAE-4CE7-ACDE-783FECDF2A7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1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8444A-F391-4CC0-9706-FD90F9389F1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307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84A4C-1B6A-4902-9328-0D5C48BDE04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727" y="0"/>
            <a:ext cx="4438273" cy="685859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8172450" y="819150"/>
            <a:ext cx="3752850" cy="53721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09625" y="514350"/>
            <a:ext cx="619125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6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84A4C-1B6A-4902-9328-0D5C48BDE04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5433" y="2602181"/>
            <a:ext cx="9297987" cy="1222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28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F69CE-0B16-4F4C-A60D-F374E167DC6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9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498F9-3A9A-4B8A-87AA-F874591BF2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83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E1E4A-C791-4F1C-A7C1-D32B1C8E58F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579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E9D6-4EDD-427B-86B3-96BFC16FE8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77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5AFBE-F561-4B49-B942-85576F96F34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349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2C15F-3F58-4A5F-85EC-9308238C88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85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184A4C-1B6A-4902-9328-0D5C48BDE04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04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wesomestories.com/asset/view/Triangle-Shirtwaist-Fire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youtube.com/watch?v=h2ppaJwQ9UM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Labor &amp; Factory Workers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20483" name="Picture 4" descr="Copy (2) of Copy of little girl wor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"/>
            <a:ext cx="492918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21507" name="Picture 4" descr="children in texti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05" y="609600"/>
            <a:ext cx="8134350" cy="576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78486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4198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457200"/>
            <a:ext cx="8270777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/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b="1" dirty="0">
                <a:ea typeface="ＭＳ Ｐゴシック" panose="020B0600070205080204" pitchFamily="34" charset="-128"/>
              </a:rPr>
              <a:t>EXAMPLE 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#2</a:t>
            </a:r>
            <a:r>
              <a:rPr lang="en-US" altLang="en-US" dirty="0">
                <a:ea typeface="ＭＳ Ｐゴシック" panose="020B0600070205080204" pitchFamily="34" charset="-128"/>
              </a:rPr>
              <a:t/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The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Triangle Shirtwaist Factory Fire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>
                <a:ea typeface="ＭＳ Ｐゴシック" panose="020B0600070205080204" pitchFamily="34" charset="-128"/>
              </a:rPr>
              <a:t>The Story:</a:t>
            </a:r>
            <a:endParaRPr lang="en-US" altLang="en-US" sz="32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200" dirty="0" smtClean="0">
                <a:ea typeface="ＭＳ Ｐゴシック" panose="020B0600070205080204" pitchFamily="34" charset="-128"/>
                <a:hlinkClick r:id="rId2"/>
              </a:rPr>
              <a:t>https://www.awesomestories.com/asset/view/Triangle-Shirtwaist-Fire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105400" y="2943014"/>
            <a:ext cx="129540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09765" y="36576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Spoiler Alert:</a:t>
            </a:r>
          </a:p>
          <a:p>
            <a:r>
              <a:rPr lang="en-US" sz="3200" dirty="0" smtClean="0"/>
              <a:t>Not an “awesome story”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4579" name="Picture 4" descr="asch bl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462" y="286603"/>
            <a:ext cx="4872036" cy="629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25603" name="Picture 4" descr="ladies_shirtwa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611" y="300050"/>
            <a:ext cx="4249738" cy="606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26627" name="Picture 4" descr="Firefigh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080" y="300050"/>
            <a:ext cx="4876800" cy="638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7651" name="Picture 4" descr="fire e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848" y="259709"/>
            <a:ext cx="4767264" cy="632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28675" name="Picture 4" descr="what held the 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"/>
            <a:ext cx="7620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  <a:r>
              <a:rPr lang="en-US" sz="2800" dirty="0" smtClean="0"/>
              <a:t>:</a:t>
            </a:r>
          </a:p>
          <a:p>
            <a:r>
              <a:rPr lang="en-US" sz="2800" dirty="0"/>
              <a:t>☐ I can describe challenges faced </a:t>
            </a:r>
            <a:r>
              <a:rPr lang="en-US" sz="2800" dirty="0" smtClean="0"/>
              <a:t>by factory </a:t>
            </a:r>
            <a:r>
              <a:rPr lang="en-US" sz="2800" dirty="0"/>
              <a:t>workers.</a:t>
            </a:r>
          </a:p>
          <a:p>
            <a:r>
              <a:rPr lang="en-US" sz="2800" dirty="0"/>
              <a:t>☐ I can explain how children </a:t>
            </a:r>
            <a:r>
              <a:rPr lang="en-US" sz="2800" dirty="0" smtClean="0"/>
              <a:t>were exploited </a:t>
            </a:r>
            <a:r>
              <a:rPr lang="en-US" sz="2800" dirty="0"/>
              <a:t>for labor.</a:t>
            </a:r>
          </a:p>
          <a:p>
            <a:r>
              <a:rPr lang="en-US" sz="2800" dirty="0"/>
              <a:t>☐ I can analyze the relationship </a:t>
            </a:r>
            <a:r>
              <a:rPr lang="en-US" sz="2800" dirty="0" smtClean="0"/>
              <a:t>between industry </a:t>
            </a:r>
            <a:r>
              <a:rPr lang="en-US" sz="2800" dirty="0"/>
              <a:t>and the working class.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Daily Quiz – 9/6/17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1. Explain the difference between new immigrants and old immigrants</a:t>
            </a:r>
          </a:p>
          <a:p>
            <a:r>
              <a:rPr lang="en-US" sz="3200" dirty="0" smtClean="0"/>
              <a:t>2. How did ethnic cities help immigrants transition to life in the US?</a:t>
            </a:r>
          </a:p>
          <a:p>
            <a:r>
              <a:rPr lang="en-US" sz="3200" dirty="0" smtClean="0"/>
              <a:t>3. Give two reasons for urbanization in the United States during the Gilded Age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541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29699" name="Picture 4" descr="among the d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92" y="685800"/>
            <a:ext cx="8054976" cy="528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0723" name="Picture 4" descr="assisting the d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0" y="309015"/>
            <a:ext cx="7620000" cy="574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1747" name="Picture 4" descr="afterm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85800"/>
            <a:ext cx="6343650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2771" name="Picture 4" descr="id the d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9250"/>
            <a:ext cx="7620000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3795" name="Picture 4" descr="id the dead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20" y="381000"/>
            <a:ext cx="7360920" cy="607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The Aftermath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828800"/>
            <a:ext cx="4724400" cy="4038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>
                <a:ea typeface="ＭＳ Ｐゴシック" panose="020B0600070205080204" pitchFamily="34" charset="-128"/>
              </a:rPr>
              <a:t>March 25, 1911</a:t>
            </a:r>
          </a:p>
          <a:p>
            <a:pPr eaLnBrk="1" hangingPunct="1"/>
            <a:r>
              <a:rPr lang="en-US" altLang="en-US" sz="3200" dirty="0" smtClean="0">
                <a:ea typeface="ＭＳ Ｐゴシック" panose="020B0600070205080204" pitchFamily="34" charset="-128"/>
              </a:rPr>
              <a:t>146 died</a:t>
            </a:r>
          </a:p>
          <a:p>
            <a:pPr eaLnBrk="1" hangingPunct="1"/>
            <a:r>
              <a:rPr lang="en-US" altLang="en-US" sz="3200" dirty="0" smtClean="0">
                <a:ea typeface="ＭＳ Ｐゴシック" panose="020B0600070205080204" pitchFamily="34" charset="-128"/>
              </a:rPr>
              <a:t>Max </a:t>
            </a:r>
            <a:r>
              <a:rPr lang="en-US" altLang="en-US" sz="3200" dirty="0" err="1" smtClean="0">
                <a:ea typeface="ＭＳ Ｐゴシック" panose="020B0600070205080204" pitchFamily="34" charset="-128"/>
              </a:rPr>
              <a:t>Blanck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 and Isaac Harris acquitted</a:t>
            </a:r>
          </a:p>
          <a:p>
            <a:pPr eaLnBrk="1" hangingPunct="1"/>
            <a:r>
              <a:rPr lang="en-US" altLang="en-US" sz="3200" dirty="0" smtClean="0">
                <a:ea typeface="ＭＳ Ｐゴシック" panose="020B0600070205080204" pitchFamily="34" charset="-128"/>
              </a:rPr>
              <a:t>Their factory with the exact same conditions opens several months later</a:t>
            </a:r>
          </a:p>
          <a:p>
            <a:pPr eaLnBrk="1" hangingPunct="1"/>
            <a:endParaRPr lang="en-US" altLang="en-US" sz="32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4819" name="Picture 5" descr="blank&amp;har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9" y="1828800"/>
            <a:ext cx="33115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ea typeface="ＭＳ Ｐゴシック" panose="020B0600070205080204" pitchFamily="34" charset="-128"/>
              </a:rPr>
              <a:t>EXAMPLE #3</a:t>
            </a:r>
            <a:r>
              <a:rPr lang="en-US" altLang="en-US" smtClean="0">
                <a:ea typeface="ＭＳ Ｐゴシック" panose="020B0600070205080204" pitchFamily="34" charset="-128"/>
              </a:rPr>
              <a:t/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ea typeface="ＭＳ Ｐゴシック" panose="020B0600070205080204" pitchFamily="34" charset="-128"/>
              </a:rPr>
              <a:t>Meat Packing Plants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245198" y="1905000"/>
            <a:ext cx="4876800" cy="4495800"/>
          </a:xfrm>
        </p:spPr>
        <p:txBody>
          <a:bodyPr/>
          <a:lstStyle/>
          <a:p>
            <a:pPr eaLnBrk="1" hangingPunct="1"/>
            <a:r>
              <a:rPr lang="en-US" altLang="en-US" sz="3200" u="sng" dirty="0" smtClean="0">
                <a:ea typeface="ＭＳ Ｐゴシック" panose="020B0600070205080204" pitchFamily="34" charset="-128"/>
                <a:hlinkClick r:id="rId2"/>
              </a:rPr>
              <a:t>http://www.youtube.com/watch?v=h2ppaJwQ9UM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 </a:t>
            </a:r>
            <a:endParaRPr lang="en-US" altLang="en-US" sz="3200" i="1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200" i="1" dirty="0" smtClean="0">
                <a:ea typeface="ＭＳ Ｐゴシック" panose="020B0600070205080204" pitchFamily="34" charset="-128"/>
              </a:rPr>
              <a:t>Upton Sinclair </a:t>
            </a:r>
          </a:p>
          <a:p>
            <a:pPr eaLnBrk="1" hangingPunct="1"/>
            <a:r>
              <a:rPr lang="en-US" altLang="en-US" sz="3200" i="1" dirty="0" smtClean="0">
                <a:ea typeface="ＭＳ Ｐゴシック" panose="020B0600070205080204" pitchFamily="34" charset="-128"/>
              </a:rPr>
              <a:t>Wrote The Jungle</a:t>
            </a:r>
          </a:p>
          <a:p>
            <a:pPr eaLnBrk="1" hangingPunct="1"/>
            <a:r>
              <a:rPr lang="en-US" altLang="en-US" sz="3200" dirty="0" smtClean="0">
                <a:ea typeface="ＭＳ Ｐゴシック" panose="020B0600070205080204" pitchFamily="34" charset="-128"/>
              </a:rPr>
              <a:t>Exposed the unsanitary meat-packing industry</a:t>
            </a:r>
          </a:p>
          <a:p>
            <a:pPr eaLnBrk="1" hangingPunct="1"/>
            <a:r>
              <a:rPr lang="en-US" altLang="en-US" sz="3200" dirty="0" smtClean="0">
                <a:ea typeface="ＭＳ Ｐゴシック" panose="020B0600070205080204" pitchFamily="34" charset="-128"/>
              </a:rPr>
              <a:t>Exposed harsh working condition too</a:t>
            </a: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905000"/>
            <a:ext cx="2819399" cy="433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9" y="571500"/>
            <a:ext cx="51149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143001"/>
            <a:ext cx="8058150" cy="54530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“The Jungle”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922520" cy="4023360"/>
          </a:xfrm>
        </p:spPr>
        <p:txBody>
          <a:bodyPr>
            <a:normAutofit/>
          </a:bodyPr>
          <a:lstStyle/>
          <a:p>
            <a:r>
              <a:rPr lang="en-US" altLang="en-US" sz="3200" dirty="0" smtClean="0">
                <a:ea typeface="ＭＳ Ｐゴシック" panose="020B0600070205080204" pitchFamily="34" charset="-128"/>
              </a:rPr>
              <a:t>Read the excerpt from “The Jungle” </a:t>
            </a:r>
          </a:p>
          <a:p>
            <a:r>
              <a:rPr lang="en-US" altLang="en-US" sz="3200" dirty="0" smtClean="0">
                <a:ea typeface="ＭＳ Ｐゴシック" panose="020B0600070205080204" pitchFamily="34" charset="-128"/>
              </a:rPr>
              <a:t>Answer the 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questions 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associated 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with the text</a:t>
            </a:r>
          </a:p>
        </p:txBody>
      </p:sp>
      <p:pic>
        <p:nvPicPr>
          <p:cNvPr id="389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92113"/>
            <a:ext cx="5648962" cy="353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/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b="1" dirty="0" smtClean="0">
                <a:ea typeface="ＭＳ Ｐゴシック" panose="020B0600070205080204" pitchFamily="34" charset="-128"/>
              </a:rPr>
              <a:t>EXAMPLE #1</a:t>
            </a:r>
            <a:r>
              <a:rPr lang="en-US" altLang="en-US" dirty="0" smtClean="0">
                <a:ea typeface="ＭＳ Ｐゴシック" panose="020B0600070205080204" pitchFamily="34" charset="-128"/>
              </a:rPr>
              <a:t/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>The Bitter Cry of the Children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3200" b="1" dirty="0" smtClean="0">
                <a:ea typeface="ＭＳ Ｐゴシック" panose="020B0600070205080204" pitchFamily="34" charset="-128"/>
              </a:rPr>
              <a:t>Close Reading:</a:t>
            </a:r>
          </a:p>
          <a:p>
            <a:r>
              <a:rPr lang="en-US" altLang="en-US" sz="3200" dirty="0" smtClean="0">
                <a:ea typeface="ＭＳ Ｐゴシック" panose="020B0600070205080204" pitchFamily="34" charset="-128"/>
              </a:rPr>
              <a:t>Fill out the rubric as you silently read the excerpt</a:t>
            </a:r>
          </a:p>
          <a:p>
            <a:r>
              <a:rPr lang="en-US" altLang="en-US" sz="3200" dirty="0" smtClean="0">
                <a:ea typeface="ＭＳ Ｐゴシック" panose="020B0600070205080204" pitchFamily="34" charset="-128"/>
              </a:rPr>
              <a:t>For the skills portion of your test, you will do exactly this!</a:t>
            </a:r>
          </a:p>
          <a:p>
            <a:r>
              <a:rPr lang="en-US" sz="3200" dirty="0"/>
              <a:t>Answer the questions under the rubric, using specific evidence from the reading</a:t>
            </a:r>
          </a:p>
          <a:p>
            <a:endParaRPr lang="en-US" altLang="en-US" sz="3200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123460"/>
            <a:ext cx="4937125" cy="346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Life as a Factory Worker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How did life as a factory worker differ from life working in a small shop?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Relationship with boss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Relationship with product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700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388" y="2098895"/>
            <a:ext cx="4596825" cy="351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The Work Environment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Factory workers worked by the clock – up to 16 hours a day, sometimes 7 days a week.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Workers could be fired for being late, talking, or refusing to do a task.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Workplaces were often unsafe.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Children often performed unsafe work and worked in dangerously unhealthy conditions.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Thinking of Complaining?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ea typeface="ＭＳ Ｐゴシック" panose="020B0600070205080204" pitchFamily="34" charset="-128"/>
              </a:rPr>
              <a:t>Many companies required workers to take oaths or sign contracts promising not to join a </a:t>
            </a:r>
            <a:r>
              <a:rPr lang="en-US" altLang="en-US" sz="3600" u="sng" dirty="0" smtClean="0">
                <a:ea typeface="ＭＳ Ｐゴシック" panose="020B0600070205080204" pitchFamily="34" charset="-128"/>
              </a:rPr>
              <a:t>union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ea typeface="ＭＳ Ｐゴシック" panose="020B0600070205080204" pitchFamily="34" charset="-128"/>
              </a:rPr>
              <a:t>They hired detectives to identify union organizers.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ea typeface="ＭＳ Ｐゴシック" panose="020B0600070205080204" pitchFamily="34" charset="-128"/>
              </a:rPr>
              <a:t>Workers who tried to organize were fired and placed on a </a:t>
            </a:r>
            <a:r>
              <a:rPr lang="en-US" altLang="en-US" sz="3600" u="sng" dirty="0" smtClean="0">
                <a:ea typeface="ＭＳ Ｐゴシック" panose="020B0600070205080204" pitchFamily="34" charset="-128"/>
              </a:rPr>
              <a:t>blacklist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, and no one would hire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18435" name="Picture 5" descr="cigar fac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30" y="250744"/>
            <a:ext cx="8801100" cy="621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Working Families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In the 1880s, children made up more than 5% of the industrial labor force.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Children often left school at the age of 12 or 13 to work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Girls sometimes took factory jobs so their brothers could stay in school.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If an adult became to ill to work, children as young as 6 or 7 had to work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.</a:t>
            </a: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Working Families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Rarely did the government provide public assistance, and unemployment insurance didn’</a:t>
            </a:r>
            <a:r>
              <a:rPr lang="en-US" altLang="ja-JP" sz="3200" dirty="0"/>
              <a:t>t exist.</a:t>
            </a:r>
          </a:p>
          <a:p>
            <a:pPr>
              <a:lnSpc>
                <a:spcPct val="8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The theory of Social Darwinism held that poverty resulted from personal weakness.  Many thought that offering relief to the unemployed would encourage idleness.</a:t>
            </a:r>
          </a:p>
          <a:p>
            <a:pPr>
              <a:lnSpc>
                <a:spcPct val="80000"/>
              </a:lnSpc>
            </a:pP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956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63AB0EC-A8E1-4FAB-A56C-E8A5B32EE2F5}" vid="{FAE3AC83-8FB6-4D0F-8402-B3B84E9E0A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Orange Line</Template>
  <TotalTime>78</TotalTime>
  <Words>444</Words>
  <Application>Microsoft Office PowerPoint</Application>
  <PresentationFormat>Widescreen</PresentationFormat>
  <Paragraphs>54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ＭＳ Ｐゴシック</vt:lpstr>
      <vt:lpstr>Times New Roman</vt:lpstr>
      <vt:lpstr>Wingdings</vt:lpstr>
      <vt:lpstr>Calibri</vt:lpstr>
      <vt:lpstr>Retrospect</vt:lpstr>
      <vt:lpstr>Labor &amp; Factory Workers</vt:lpstr>
      <vt:lpstr>Daily Quiz – 9/6/17</vt:lpstr>
      <vt:lpstr> EXAMPLE #1 The Bitter Cry of the Children</vt:lpstr>
      <vt:lpstr>Life as a Factory Worker</vt:lpstr>
      <vt:lpstr>The Work Environment</vt:lpstr>
      <vt:lpstr>Thinking of Complaining?</vt:lpstr>
      <vt:lpstr>PowerPoint Presentation</vt:lpstr>
      <vt:lpstr>Working Families</vt:lpstr>
      <vt:lpstr>Working Families</vt:lpstr>
      <vt:lpstr>PowerPoint Presentation</vt:lpstr>
      <vt:lpstr>PowerPoint Presentation</vt:lpstr>
      <vt:lpstr>PowerPoint Presentation</vt:lpstr>
      <vt:lpstr>PowerPoint Presentation</vt:lpstr>
      <vt:lpstr> EXAMPLE #2 The Triangle Shirtwaist Factory Fire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Aftermath</vt:lpstr>
      <vt:lpstr>EXAMPLE #3 Meat Packing Plants</vt:lpstr>
      <vt:lpstr>PowerPoint Presentation</vt:lpstr>
      <vt:lpstr>PowerPoint Presentation</vt:lpstr>
      <vt:lpstr>“The Jungle”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 &amp; Factory Workers</dc:title>
  <dc:creator>Microsoft Office User</dc:creator>
  <cp:lastModifiedBy>MATTHEW BIRD</cp:lastModifiedBy>
  <cp:revision>8</cp:revision>
  <dcterms:created xsi:type="dcterms:W3CDTF">2016-09-21T02:38:03Z</dcterms:created>
  <dcterms:modified xsi:type="dcterms:W3CDTF">2017-09-05T17:57:53Z</dcterms:modified>
</cp:coreProperties>
</file>