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63" r:id="rId5"/>
    <p:sldId id="259" r:id="rId6"/>
    <p:sldId id="262" r:id="rId7"/>
    <p:sldId id="260" r:id="rId8"/>
    <p:sldId id="265" r:id="rId9"/>
    <p:sldId id="266" r:id="rId10"/>
    <p:sldId id="267" r:id="rId11"/>
    <p:sldId id="268" r:id="rId12"/>
    <p:sldId id="269" r:id="rId13"/>
    <p:sldId id="270" r:id="rId14"/>
    <p:sldId id="271" r:id="rId15"/>
    <p:sldId id="272" r:id="rId16"/>
    <p:sldId id="273" r:id="rId17"/>
    <p:sldId id="274" r:id="rId18"/>
    <p:sldId id="275"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61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D93EBDB-3B8D-490B-B294-C680956621EA}" type="datetimeFigureOut">
              <a:rPr lang="en-US" smtClean="0"/>
              <a:t>1/11/2018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60A8BA-DCF7-417E-ADCA-FEA16A166E6E}"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117956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3D93EBDB-3B8D-490B-B294-C680956621EA}" type="datetimeFigureOut">
              <a:rPr lang="en-US" smtClean="0"/>
              <a:t>1/11/2018</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5760A8BA-DCF7-417E-ADCA-FEA16A166E6E}" type="slidenum">
              <a:rPr lang="en-US" smtClean="0"/>
              <a:t>‹#›</a:t>
            </a:fld>
            <a:endParaRPr lang="en-US"/>
          </a:p>
        </p:txBody>
      </p:sp>
    </p:spTree>
    <p:extLst>
      <p:ext uri="{BB962C8B-B14F-4D97-AF65-F5344CB8AC3E}">
        <p14:creationId xmlns:p14="http://schemas.microsoft.com/office/powerpoint/2010/main" val="14299115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3D93EBDB-3B8D-490B-B294-C680956621EA}" type="datetimeFigureOut">
              <a:rPr lang="en-US" smtClean="0"/>
              <a:t>1/11/2018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60A8BA-DCF7-417E-ADCA-FEA16A166E6E}" type="slidenum">
              <a:rPr lang="en-US" smtClean="0"/>
              <a:t>‹#›</a:t>
            </a:fld>
            <a:endParaRPr lang="en-US"/>
          </a:p>
        </p:txBody>
      </p:sp>
    </p:spTree>
    <p:extLst>
      <p:ext uri="{BB962C8B-B14F-4D97-AF65-F5344CB8AC3E}">
        <p14:creationId xmlns:p14="http://schemas.microsoft.com/office/powerpoint/2010/main" val="22061024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D93EBDB-3B8D-490B-B294-C680956621EA}" type="datetimeFigureOut">
              <a:rPr lang="en-US" smtClean="0"/>
              <a:t>1/11/2018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60A8BA-DCF7-417E-ADCA-FEA16A166E6E}" type="slidenum">
              <a:rPr lang="en-US" smtClean="0"/>
              <a:t>‹#›</a:t>
            </a:fld>
            <a:endParaRPr lang="en-US"/>
          </a:p>
        </p:txBody>
      </p:sp>
    </p:spTree>
    <p:extLst>
      <p:ext uri="{BB962C8B-B14F-4D97-AF65-F5344CB8AC3E}">
        <p14:creationId xmlns:p14="http://schemas.microsoft.com/office/powerpoint/2010/main" val="4584286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D93EBDB-3B8D-490B-B294-C680956621EA}" type="datetimeFigureOut">
              <a:rPr lang="en-US" smtClean="0"/>
              <a:t>1/11/2018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60A8BA-DCF7-417E-ADCA-FEA16A166E6E}" type="slidenum">
              <a:rPr lang="en-US" smtClean="0"/>
              <a:t>‹#›</a:t>
            </a:fld>
            <a:endParaRPr lang="en-US"/>
          </a:p>
        </p:txBody>
      </p:sp>
    </p:spTree>
    <p:extLst>
      <p:ext uri="{BB962C8B-B14F-4D97-AF65-F5344CB8AC3E}">
        <p14:creationId xmlns:p14="http://schemas.microsoft.com/office/powerpoint/2010/main" val="25354752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ntent w/ Sidebar">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A812BB1C-1769-4302-B5F5-0CA2564BC894}" type="datetimeFigureOut">
              <a:rPr lang="en-US" smtClean="0"/>
              <a:t>1/11/2018</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983420DC-E99F-4AFE-853F-A575B26A0BC2}" type="slidenum">
              <a:rPr lang="en-US" smtClean="0"/>
              <a:t>‹#›</a:t>
            </a:fld>
            <a:endParaRPr lang="en-US"/>
          </a:p>
        </p:txBody>
      </p:sp>
      <p:pic>
        <p:nvPicPr>
          <p:cNvPr id="10" name="Picture 9"/>
          <p:cNvPicPr>
            <a:picLocks noChangeAspect="1"/>
          </p:cNvPicPr>
          <p:nvPr userDrawn="1"/>
        </p:nvPicPr>
        <p:blipFill>
          <a:blip r:embed="rId2"/>
          <a:stretch>
            <a:fillRect/>
          </a:stretch>
        </p:blipFill>
        <p:spPr>
          <a:xfrm>
            <a:off x="7753727" y="0"/>
            <a:ext cx="4438273" cy="6858594"/>
          </a:xfrm>
          <a:prstGeom prst="rect">
            <a:avLst/>
          </a:prstGeom>
        </p:spPr>
      </p:pic>
      <p:sp>
        <p:nvSpPr>
          <p:cNvPr id="11" name="Rectangle 10"/>
          <p:cNvSpPr/>
          <p:nvPr userDrawn="1"/>
        </p:nvSpPr>
        <p:spPr>
          <a:xfrm>
            <a:off x="7707084" y="0"/>
            <a:ext cx="54864" cy="6858000"/>
          </a:xfrm>
          <a:prstGeom prst="rect">
            <a:avLst/>
          </a:prstGeom>
          <a:ln>
            <a:noFill/>
          </a:ln>
          <a:effectLst>
            <a:innerShdw blurRad="25400" dist="127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ontent Placeholder 11"/>
          <p:cNvSpPr>
            <a:spLocks noGrp="1"/>
          </p:cNvSpPr>
          <p:nvPr>
            <p:ph sz="quarter" idx="13"/>
          </p:nvPr>
        </p:nvSpPr>
        <p:spPr>
          <a:xfrm>
            <a:off x="8172450" y="819150"/>
            <a:ext cx="3752850" cy="53721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Title 1"/>
          <p:cNvSpPr>
            <a:spLocks noGrp="1"/>
          </p:cNvSpPr>
          <p:nvPr>
            <p:ph type="title"/>
          </p:nvPr>
        </p:nvSpPr>
        <p:spPr>
          <a:xfrm>
            <a:off x="809625" y="514350"/>
            <a:ext cx="6191250" cy="609600"/>
          </a:xfrm>
        </p:spPr>
        <p:txBody>
          <a:bodyPr/>
          <a:lstStyle/>
          <a:p>
            <a:r>
              <a:rPr lang="en-US" smtClean="0"/>
              <a:t>Click to edit Master title style</a:t>
            </a:r>
            <a:endParaRPr lang="en-US"/>
          </a:p>
        </p:txBody>
      </p:sp>
      <p:sp>
        <p:nvSpPr>
          <p:cNvPr id="14" name="Content Placeholder 13"/>
          <p:cNvSpPr>
            <a:spLocks noGrp="1"/>
          </p:cNvSpPr>
          <p:nvPr>
            <p:ph sz="quarter" idx="14"/>
          </p:nvPr>
        </p:nvSpPr>
        <p:spPr>
          <a:xfrm>
            <a:off x="304800" y="1276350"/>
            <a:ext cx="7200900" cy="470535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0264730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enter Text">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A812BB1C-1769-4302-B5F5-0CA2564BC894}" type="datetimeFigureOut">
              <a:rPr lang="en-US" smtClean="0"/>
              <a:t>1/11/2018</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983420DC-E99F-4AFE-853F-A575B26A0BC2}" type="slidenum">
              <a:rPr lang="en-US" smtClean="0"/>
              <a:t>‹#›</a:t>
            </a:fld>
            <a:endParaRPr lang="en-US"/>
          </a:p>
        </p:txBody>
      </p:sp>
      <p:sp>
        <p:nvSpPr>
          <p:cNvPr id="3" name="Text Placeholder 2"/>
          <p:cNvSpPr>
            <a:spLocks noGrp="1"/>
          </p:cNvSpPr>
          <p:nvPr>
            <p:ph type="body" sz="quarter" idx="13"/>
          </p:nvPr>
        </p:nvSpPr>
        <p:spPr>
          <a:xfrm>
            <a:off x="1445433" y="2602181"/>
            <a:ext cx="9297987" cy="122237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665759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D93EBDB-3B8D-490B-B294-C680956621EA}" type="datetimeFigureOut">
              <a:rPr lang="en-US" smtClean="0"/>
              <a:t>1/11/2018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60A8BA-DCF7-417E-ADCA-FEA16A166E6E}" type="slidenum">
              <a:rPr lang="en-US" smtClean="0"/>
              <a:t>‹#›</a:t>
            </a:fld>
            <a:endParaRPr lang="en-US"/>
          </a:p>
        </p:txBody>
      </p:sp>
    </p:spTree>
    <p:extLst>
      <p:ext uri="{BB962C8B-B14F-4D97-AF65-F5344CB8AC3E}">
        <p14:creationId xmlns:p14="http://schemas.microsoft.com/office/powerpoint/2010/main" val="577051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D93EBDB-3B8D-490B-B294-C680956621EA}" type="datetimeFigureOut">
              <a:rPr lang="en-US" smtClean="0"/>
              <a:t>1/11/2018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60A8BA-DCF7-417E-ADCA-FEA16A166E6E}"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61617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D93EBDB-3B8D-490B-B294-C680956621EA}" type="datetimeFigureOut">
              <a:rPr lang="en-US" smtClean="0"/>
              <a:t>1/11/2018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60A8BA-DCF7-417E-ADCA-FEA16A166E6E}" type="slidenum">
              <a:rPr lang="en-US" smtClean="0"/>
              <a:t>‹#›</a:t>
            </a:fld>
            <a:endParaRPr lang="en-US"/>
          </a:p>
        </p:txBody>
      </p:sp>
    </p:spTree>
    <p:extLst>
      <p:ext uri="{BB962C8B-B14F-4D97-AF65-F5344CB8AC3E}">
        <p14:creationId xmlns:p14="http://schemas.microsoft.com/office/powerpoint/2010/main" val="16847187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D93EBDB-3B8D-490B-B294-C680956621EA}" type="datetimeFigureOut">
              <a:rPr lang="en-US" smtClean="0"/>
              <a:t>1/11/2018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760A8BA-DCF7-417E-ADCA-FEA16A166E6E}" type="slidenum">
              <a:rPr lang="en-US" smtClean="0"/>
              <a:t>‹#›</a:t>
            </a:fld>
            <a:endParaRPr lang="en-US"/>
          </a:p>
        </p:txBody>
      </p:sp>
    </p:spTree>
    <p:extLst>
      <p:ext uri="{BB962C8B-B14F-4D97-AF65-F5344CB8AC3E}">
        <p14:creationId xmlns:p14="http://schemas.microsoft.com/office/powerpoint/2010/main" val="23181552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D93EBDB-3B8D-490B-B294-C680956621EA}" type="datetimeFigureOut">
              <a:rPr lang="en-US" smtClean="0"/>
              <a:t>1/11/2018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760A8BA-DCF7-417E-ADCA-FEA16A166E6E}" type="slidenum">
              <a:rPr lang="en-US" smtClean="0"/>
              <a:t>‹#›</a:t>
            </a:fld>
            <a:endParaRPr lang="en-US"/>
          </a:p>
        </p:txBody>
      </p:sp>
    </p:spTree>
    <p:extLst>
      <p:ext uri="{BB962C8B-B14F-4D97-AF65-F5344CB8AC3E}">
        <p14:creationId xmlns:p14="http://schemas.microsoft.com/office/powerpoint/2010/main" val="10458393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3D93EBDB-3B8D-490B-B294-C680956621EA}" type="datetimeFigureOut">
              <a:rPr lang="en-US" smtClean="0"/>
              <a:t>1/11/2018</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5760A8BA-DCF7-417E-ADCA-FEA16A166E6E}" type="slidenum">
              <a:rPr lang="en-US" smtClean="0"/>
              <a:t>‹#›</a:t>
            </a:fld>
            <a:endParaRPr lang="en-US"/>
          </a:p>
        </p:txBody>
      </p:sp>
    </p:spTree>
    <p:extLst>
      <p:ext uri="{BB962C8B-B14F-4D97-AF65-F5344CB8AC3E}">
        <p14:creationId xmlns:p14="http://schemas.microsoft.com/office/powerpoint/2010/main" val="11156496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3D93EBDB-3B8D-490B-B294-C680956621EA}" type="datetimeFigureOut">
              <a:rPr lang="en-US" smtClean="0"/>
              <a:t>1/11/2018</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5760A8BA-DCF7-417E-ADCA-FEA16A166E6E}"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32080002"/>
      </p:ext>
    </p:extLst>
  </p:cSld>
  <p:clrMap bg1="lt1" tx1="dk1" bg2="lt2" tx2="dk2" accent1="accent1" accent2="accent2" accent3="accent3" accent4="accent4" accent5="accent5" accent6="accent6" hlink="hlink" folHlink="folHlink"/>
  <p:sldLayoutIdLst>
    <p:sldLayoutId id="2147483661" r:id="rId1"/>
    <p:sldLayoutId id="2147483672" r:id="rId2"/>
    <p:sldLayoutId id="2147483673"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Factors of Production</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1995673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Opportunity Cost</a:t>
            </a:r>
            <a:endParaRPr lang="en-US" dirty="0"/>
          </a:p>
        </p:txBody>
      </p:sp>
      <p:sp>
        <p:nvSpPr>
          <p:cNvPr id="3" name="Content Placeholder 2"/>
          <p:cNvSpPr>
            <a:spLocks noGrp="1"/>
          </p:cNvSpPr>
          <p:nvPr>
            <p:ph idx="1"/>
          </p:nvPr>
        </p:nvSpPr>
        <p:spPr/>
        <p:txBody>
          <a:bodyPr>
            <a:normAutofit/>
          </a:bodyPr>
          <a:lstStyle/>
          <a:p>
            <a:r>
              <a:rPr lang="en-US" sz="2800" dirty="0" smtClean="0"/>
              <a:t>You’re running late! You need to grab some breakfast (most important meal of the day), but all you have time for is some fruit.  You can choose between an apple, a banana, and an orange. What do you choose?</a:t>
            </a:r>
          </a:p>
          <a:p>
            <a:r>
              <a:rPr lang="en-US" sz="2800" dirty="0" smtClean="0"/>
              <a:t>What’s the opportunity cost?</a:t>
            </a:r>
            <a:endParaRPr lang="en-US" sz="2800" dirty="0"/>
          </a:p>
        </p:txBody>
      </p:sp>
    </p:spTree>
    <p:extLst>
      <p:ext uri="{BB962C8B-B14F-4D97-AF65-F5344CB8AC3E}">
        <p14:creationId xmlns:p14="http://schemas.microsoft.com/office/powerpoint/2010/main" val="798440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Opportunity Cost Examples</a:t>
            </a:r>
            <a:endParaRPr lang="en-US" dirty="0"/>
          </a:p>
        </p:txBody>
      </p:sp>
      <p:sp>
        <p:nvSpPr>
          <p:cNvPr id="5" name="Content Placeholder 4"/>
          <p:cNvSpPr>
            <a:spLocks noGrp="1"/>
          </p:cNvSpPr>
          <p:nvPr>
            <p:ph idx="1"/>
          </p:nvPr>
        </p:nvSpPr>
        <p:spPr/>
        <p:txBody>
          <a:bodyPr>
            <a:noAutofit/>
          </a:bodyPr>
          <a:lstStyle/>
          <a:p>
            <a:r>
              <a:rPr lang="en-US" sz="2400" dirty="0"/>
              <a:t>1. Tonya had a hard time deciding between the Big Burger and the Crispy Chicken sandwiches, her two favorites. She chose the chicken because she had more recently had a burger. What was her opportunity cost? </a:t>
            </a:r>
            <a:endParaRPr lang="en-US" sz="2400" dirty="0" smtClean="0"/>
          </a:p>
          <a:p>
            <a:r>
              <a:rPr lang="en-US" sz="2400" dirty="0" smtClean="0"/>
              <a:t>2</a:t>
            </a:r>
            <a:r>
              <a:rPr lang="en-US" sz="2400" dirty="0"/>
              <a:t>. Jimmy went to a candy store. He really wanted chocolate nut clusters, jelly beans, and licorice. He only had enough money buy one of them. He can’t eat chocolate or nuts because of an allergy. He decided to buy some licorice. What was his opportunity cost? </a:t>
            </a:r>
            <a:endParaRPr lang="en-US" sz="2400" dirty="0" smtClean="0"/>
          </a:p>
          <a:p>
            <a:r>
              <a:rPr lang="en-US" sz="2400" dirty="0" smtClean="0"/>
              <a:t>3</a:t>
            </a:r>
            <a:r>
              <a:rPr lang="en-US" sz="2400" dirty="0"/>
              <a:t>. Mary was shopping in a clothing store. She had $100 to spend. She found three items she liked: $99 for a pair of shoes, $98 for a jacket, and $96 for a dress. After over an hour of shopping, she decided to buy the jacket for $98. What was her opportunity cost? </a:t>
            </a:r>
          </a:p>
        </p:txBody>
      </p:sp>
    </p:spTree>
    <p:extLst>
      <p:ext uri="{BB962C8B-B14F-4D97-AF65-F5344CB8AC3E}">
        <p14:creationId xmlns:p14="http://schemas.microsoft.com/office/powerpoint/2010/main" val="3687369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Opportunity Cost Examples</a:t>
            </a:r>
            <a:endParaRPr lang="en-US" dirty="0"/>
          </a:p>
        </p:txBody>
      </p:sp>
      <p:sp>
        <p:nvSpPr>
          <p:cNvPr id="3" name="Content Placeholder 2"/>
          <p:cNvSpPr>
            <a:spLocks noGrp="1"/>
          </p:cNvSpPr>
          <p:nvPr>
            <p:ph idx="1"/>
          </p:nvPr>
        </p:nvSpPr>
        <p:spPr/>
        <p:txBody>
          <a:bodyPr>
            <a:noAutofit/>
          </a:bodyPr>
          <a:lstStyle/>
          <a:p>
            <a:r>
              <a:rPr lang="en-US" sz="2800" dirty="0"/>
              <a:t>4. Joe was shopping for a truck. He has looked at similarly priced Ford, Chevrolet, Toyota, and Ram models. After a lot of thought, he narrowed it down to either the Ford or the Chevrolet. He selected the Ford because he liked the interior a little better. What was his opportunity cost? </a:t>
            </a:r>
            <a:endParaRPr lang="en-US" sz="2800" dirty="0" smtClean="0"/>
          </a:p>
          <a:p>
            <a:r>
              <a:rPr lang="en-US" sz="2800" dirty="0" smtClean="0"/>
              <a:t>5</a:t>
            </a:r>
            <a:r>
              <a:rPr lang="en-US" sz="2800" dirty="0"/>
              <a:t>. The city was building a new park. There was only enough money in the budget to include new tennis courts, a wading pool, a music stage, or a parking lot. At the public hearing, many of the people wanted more parking. City Council voted to build the music stage after narrowing it down to either the stage or the wading pool. What was the city’s opportunity cost? </a:t>
            </a:r>
          </a:p>
          <a:p>
            <a:endParaRPr lang="en-US" sz="2800" dirty="0"/>
          </a:p>
        </p:txBody>
      </p:sp>
    </p:spTree>
    <p:extLst>
      <p:ext uri="{BB962C8B-B14F-4D97-AF65-F5344CB8AC3E}">
        <p14:creationId xmlns:p14="http://schemas.microsoft.com/office/powerpoint/2010/main" val="3388344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Personal Examples</a:t>
            </a:r>
            <a:endParaRPr lang="en-US" dirty="0"/>
          </a:p>
        </p:txBody>
      </p:sp>
      <p:sp>
        <p:nvSpPr>
          <p:cNvPr id="3" name="Content Placeholder 2"/>
          <p:cNvSpPr>
            <a:spLocks noGrp="1"/>
          </p:cNvSpPr>
          <p:nvPr>
            <p:ph idx="1"/>
          </p:nvPr>
        </p:nvSpPr>
        <p:spPr/>
        <p:txBody>
          <a:bodyPr>
            <a:normAutofit/>
          </a:bodyPr>
          <a:lstStyle/>
          <a:p>
            <a:r>
              <a:rPr lang="en-US" sz="3200" dirty="0" smtClean="0"/>
              <a:t>Think of the last few things that you’ve purchased</a:t>
            </a:r>
          </a:p>
          <a:p>
            <a:r>
              <a:rPr lang="en-US" sz="3200" dirty="0" smtClean="0"/>
              <a:t>What was the opportunity cost of that purchase?</a:t>
            </a:r>
          </a:p>
          <a:p>
            <a:r>
              <a:rPr lang="en-US" sz="3200" dirty="0" smtClean="0"/>
              <a:t>Do you regret making that purchase?</a:t>
            </a:r>
          </a:p>
          <a:p>
            <a:r>
              <a:rPr lang="en-US" sz="3200" dirty="0" smtClean="0"/>
              <a:t>On your note sheet, put your recent purchases in the </a:t>
            </a:r>
            <a:r>
              <a:rPr lang="en-US" sz="3200" smtClean="0"/>
              <a:t>correct column</a:t>
            </a:r>
            <a:endParaRPr lang="en-US" sz="3200" dirty="0"/>
          </a:p>
        </p:txBody>
      </p:sp>
    </p:spTree>
    <p:extLst>
      <p:ext uri="{BB962C8B-B14F-4D97-AF65-F5344CB8AC3E}">
        <p14:creationId xmlns:p14="http://schemas.microsoft.com/office/powerpoint/2010/main" val="416255576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Production Possibility Frontiers</a:t>
            </a:r>
            <a:endParaRPr lang="en-US" dirty="0"/>
          </a:p>
        </p:txBody>
      </p:sp>
      <p:sp>
        <p:nvSpPr>
          <p:cNvPr id="3" name="Content Placeholder 2"/>
          <p:cNvSpPr>
            <a:spLocks noGrp="1"/>
          </p:cNvSpPr>
          <p:nvPr>
            <p:ph idx="1"/>
          </p:nvPr>
        </p:nvSpPr>
        <p:spPr/>
        <p:txBody>
          <a:bodyPr>
            <a:normAutofit/>
          </a:bodyPr>
          <a:lstStyle/>
          <a:p>
            <a:r>
              <a:rPr lang="en-US" sz="3200" dirty="0" smtClean="0"/>
              <a:t>A visual way to see the opportunity cost of a decision</a:t>
            </a:r>
            <a:endParaRPr lang="en-US" sz="3200" dirty="0"/>
          </a:p>
        </p:txBody>
      </p:sp>
      <p:pic>
        <p:nvPicPr>
          <p:cNvPr id="1026" name="Picture 2" descr="Image result for production possibilities curv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3174" y="2421890"/>
            <a:ext cx="4053355" cy="38974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069765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Production Possibility Frontiers</a:t>
            </a:r>
            <a:endParaRPr lang="en-US" dirty="0"/>
          </a:p>
        </p:txBody>
      </p:sp>
      <p:sp>
        <p:nvSpPr>
          <p:cNvPr id="3" name="Content Placeholder 2"/>
          <p:cNvSpPr>
            <a:spLocks noGrp="1"/>
          </p:cNvSpPr>
          <p:nvPr>
            <p:ph idx="1"/>
          </p:nvPr>
        </p:nvSpPr>
        <p:spPr/>
        <p:txBody>
          <a:bodyPr>
            <a:normAutofit/>
          </a:bodyPr>
          <a:lstStyle/>
          <a:p>
            <a:r>
              <a:rPr lang="en-US" sz="3200" u="sng" dirty="0" smtClean="0"/>
              <a:t>Academic Definition</a:t>
            </a:r>
            <a:r>
              <a:rPr lang="en-US" sz="3200" dirty="0"/>
              <a:t>: a curve depicting all maximum output possibilities for two goods, given a set of inputs consisting of resources and other factors.</a:t>
            </a:r>
          </a:p>
          <a:p>
            <a:r>
              <a:rPr lang="en-US" sz="3200" dirty="0" smtClean="0"/>
              <a:t>Assumptions</a:t>
            </a:r>
          </a:p>
          <a:p>
            <a:pPr lvl="1"/>
            <a:r>
              <a:rPr lang="en-US" sz="3000" dirty="0" smtClean="0"/>
              <a:t>All resources are used efficiently</a:t>
            </a:r>
          </a:p>
          <a:p>
            <a:pPr lvl="1"/>
            <a:r>
              <a:rPr lang="en-US" sz="3000" dirty="0" smtClean="0"/>
              <a:t>Only two goods can/will be made from the resources</a:t>
            </a:r>
            <a:endParaRPr lang="en-US" sz="3000" dirty="0"/>
          </a:p>
        </p:txBody>
      </p:sp>
    </p:spTree>
    <p:extLst>
      <p:ext uri="{BB962C8B-B14F-4D97-AF65-F5344CB8AC3E}">
        <p14:creationId xmlns:p14="http://schemas.microsoft.com/office/powerpoint/2010/main" val="187739552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Production Possibilities Frontier</a:t>
            </a:r>
            <a:endParaRPr lang="en-US" dirty="0"/>
          </a:p>
        </p:txBody>
      </p:sp>
      <p:sp>
        <p:nvSpPr>
          <p:cNvPr id="3" name="Content Placeholder 2"/>
          <p:cNvSpPr>
            <a:spLocks noGrp="1"/>
          </p:cNvSpPr>
          <p:nvPr>
            <p:ph idx="1"/>
          </p:nvPr>
        </p:nvSpPr>
        <p:spPr>
          <a:xfrm>
            <a:off x="5042262" y="1845734"/>
            <a:ext cx="6113417" cy="4023360"/>
          </a:xfrm>
        </p:spPr>
        <p:txBody>
          <a:bodyPr>
            <a:normAutofit/>
          </a:bodyPr>
          <a:lstStyle/>
          <a:p>
            <a:r>
              <a:rPr lang="en-US" sz="3200" dirty="0" smtClean="0"/>
              <a:t>What is the opportunity cost of the 7</a:t>
            </a:r>
            <a:r>
              <a:rPr lang="en-US" sz="3200" baseline="30000" dirty="0" smtClean="0"/>
              <a:t>th</a:t>
            </a:r>
            <a:r>
              <a:rPr lang="en-US" sz="3200" dirty="0" smtClean="0"/>
              <a:t> storage shed?</a:t>
            </a:r>
          </a:p>
          <a:p>
            <a:r>
              <a:rPr lang="en-US" sz="3200" dirty="0" smtClean="0"/>
              <a:t>The 10</a:t>
            </a:r>
            <a:r>
              <a:rPr lang="en-US" sz="3200" baseline="30000" dirty="0" smtClean="0"/>
              <a:t>th</a:t>
            </a:r>
            <a:r>
              <a:rPr lang="en-US" sz="3200" dirty="0" smtClean="0"/>
              <a:t>?</a:t>
            </a:r>
          </a:p>
          <a:p>
            <a:r>
              <a:rPr lang="en-US" sz="3200" dirty="0" smtClean="0"/>
              <a:t>Why would the opportunity cost be different?</a:t>
            </a:r>
            <a:endParaRPr lang="en-US" sz="3200" dirty="0"/>
          </a:p>
        </p:txBody>
      </p:sp>
      <p:pic>
        <p:nvPicPr>
          <p:cNvPr id="4" name="Picture 2" descr="Image result for production possibilities curv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2591" y="2080011"/>
            <a:ext cx="4053355" cy="38974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436430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1445433" y="2602181"/>
            <a:ext cx="9297987" cy="2009008"/>
          </a:xfrm>
        </p:spPr>
        <p:txBody>
          <a:bodyPr>
            <a:normAutofit/>
          </a:bodyPr>
          <a:lstStyle/>
          <a:p>
            <a:pPr algn="ctr"/>
            <a:r>
              <a:rPr lang="en-US" sz="4000" dirty="0" smtClean="0"/>
              <a:t>Draw a production possibility “curve” for the amount of pop songs and rock songs you can store on your phone</a:t>
            </a:r>
            <a:endParaRPr lang="en-US" sz="4000" dirty="0"/>
          </a:p>
        </p:txBody>
      </p:sp>
    </p:spTree>
    <p:extLst>
      <p:ext uri="{BB962C8B-B14F-4D97-AF65-F5344CB8AC3E}">
        <p14:creationId xmlns:p14="http://schemas.microsoft.com/office/powerpoint/2010/main" val="397901275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Production Possibility Frontiers</a:t>
            </a:r>
            <a:endParaRPr lang="en-US" dirty="0"/>
          </a:p>
        </p:txBody>
      </p:sp>
      <p:sp>
        <p:nvSpPr>
          <p:cNvPr id="3" name="Content Placeholder 2"/>
          <p:cNvSpPr>
            <a:spLocks noGrp="1"/>
          </p:cNvSpPr>
          <p:nvPr>
            <p:ph idx="1"/>
          </p:nvPr>
        </p:nvSpPr>
        <p:spPr>
          <a:xfrm>
            <a:off x="6283234" y="1845734"/>
            <a:ext cx="4872446" cy="4023360"/>
          </a:xfrm>
        </p:spPr>
        <p:txBody>
          <a:bodyPr>
            <a:normAutofit/>
          </a:bodyPr>
          <a:lstStyle/>
          <a:p>
            <a:r>
              <a:rPr lang="en-US" sz="3200" dirty="0" smtClean="0"/>
              <a:t>What does point A represent?</a:t>
            </a:r>
          </a:p>
          <a:p>
            <a:r>
              <a:rPr lang="en-US" sz="3200" dirty="0" smtClean="0"/>
              <a:t>Point X?</a:t>
            </a:r>
          </a:p>
          <a:p>
            <a:r>
              <a:rPr lang="en-US" sz="3200" dirty="0" smtClean="0"/>
              <a:t>Point Y?</a:t>
            </a:r>
          </a:p>
          <a:p>
            <a:r>
              <a:rPr lang="en-US" sz="3200" dirty="0" smtClean="0"/>
              <a:t>Which of these points are possible outputs for our system?</a:t>
            </a:r>
            <a:endParaRPr lang="en-US" sz="3200" dirty="0"/>
          </a:p>
        </p:txBody>
      </p:sp>
      <p:pic>
        <p:nvPicPr>
          <p:cNvPr id="2050" name="Picture 2" descr="Image result for production possibilities curv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9713" y="1839823"/>
            <a:ext cx="5174070" cy="41797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91326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rmAutofit/>
          </a:bodyPr>
          <a:lstStyle/>
          <a:p>
            <a:r>
              <a:rPr lang="en-US" sz="2800" dirty="0" smtClean="0">
                <a:solidFill>
                  <a:schemeClr val="accent2"/>
                </a:solidFill>
                <a:effectLst>
                  <a:outerShdw blurRad="38100" dist="38100" dir="2700000" algn="tl">
                    <a:srgbClr val="000000">
                      <a:alpha val="43137"/>
                    </a:srgbClr>
                  </a:outerShdw>
                </a:effectLst>
              </a:rPr>
              <a:t>#</a:t>
            </a:r>
            <a:r>
              <a:rPr lang="en-US" sz="2800" dirty="0" err="1" smtClean="0">
                <a:solidFill>
                  <a:schemeClr val="accent2"/>
                </a:solidFill>
                <a:effectLst>
                  <a:outerShdw blurRad="38100" dist="38100" dir="2700000" algn="tl">
                    <a:srgbClr val="000000">
                      <a:alpha val="43137"/>
                    </a:srgbClr>
                  </a:outerShdw>
                </a:effectLst>
              </a:rPr>
              <a:t>SquadGoals</a:t>
            </a:r>
            <a:endParaRPr lang="en-US" sz="2800" dirty="0" smtClean="0">
              <a:solidFill>
                <a:schemeClr val="accent2"/>
              </a:solidFill>
              <a:effectLst>
                <a:outerShdw blurRad="38100" dist="38100" dir="2700000" algn="tl">
                  <a:srgbClr val="000000">
                    <a:alpha val="43137"/>
                  </a:srgbClr>
                </a:outerShdw>
              </a:effectLst>
            </a:endParaRPr>
          </a:p>
          <a:p>
            <a:r>
              <a:rPr lang="en-US" sz="2400" dirty="0" smtClean="0"/>
              <a:t>Students will be able to…</a:t>
            </a:r>
          </a:p>
          <a:p>
            <a:pPr>
              <a:buFont typeface="Arial" panose="020B0604020202020204" pitchFamily="34" charset="0"/>
              <a:buChar char="•"/>
            </a:pPr>
            <a:r>
              <a:rPr lang="en-US" sz="2400" dirty="0" smtClean="0"/>
              <a:t>Differentiate between the 4 factors of production</a:t>
            </a:r>
          </a:p>
          <a:p>
            <a:pPr>
              <a:buFont typeface="Arial" panose="020B0604020202020204" pitchFamily="34" charset="0"/>
              <a:buChar char="•"/>
            </a:pPr>
            <a:r>
              <a:rPr lang="en-US" sz="2400" dirty="0" smtClean="0"/>
              <a:t>Explain why trade offs are important to the study of economics</a:t>
            </a:r>
            <a:endParaRPr lang="en-US" sz="2400" dirty="0"/>
          </a:p>
        </p:txBody>
      </p:sp>
      <p:sp>
        <p:nvSpPr>
          <p:cNvPr id="3" name="Title 2"/>
          <p:cNvSpPr>
            <a:spLocks noGrp="1"/>
          </p:cNvSpPr>
          <p:nvPr>
            <p:ph type="title"/>
          </p:nvPr>
        </p:nvSpPr>
        <p:spPr/>
        <p:txBody>
          <a:bodyPr>
            <a:normAutofit fontScale="90000"/>
          </a:bodyPr>
          <a:lstStyle/>
          <a:p>
            <a:r>
              <a:rPr lang="en-US" dirty="0" smtClean="0"/>
              <a:t>Daily Quiz – 1/11/2018</a:t>
            </a:r>
            <a:endParaRPr lang="en-US" dirty="0"/>
          </a:p>
        </p:txBody>
      </p:sp>
      <p:sp>
        <p:nvSpPr>
          <p:cNvPr id="4" name="Content Placeholder 3"/>
          <p:cNvSpPr>
            <a:spLocks noGrp="1"/>
          </p:cNvSpPr>
          <p:nvPr>
            <p:ph sz="quarter" idx="14"/>
          </p:nvPr>
        </p:nvSpPr>
        <p:spPr/>
        <p:txBody>
          <a:bodyPr>
            <a:normAutofit/>
          </a:bodyPr>
          <a:lstStyle/>
          <a:p>
            <a:pPr marL="0" indent="0">
              <a:buNone/>
            </a:pPr>
            <a:r>
              <a:rPr lang="en-US" sz="3200" dirty="0" smtClean="0"/>
              <a:t>Fill in the blanks!</a:t>
            </a:r>
          </a:p>
          <a:p>
            <a:pPr marL="514350" indent="-514350">
              <a:buFont typeface="+mj-lt"/>
              <a:buAutoNum type="arabicPeriod"/>
            </a:pPr>
            <a:r>
              <a:rPr lang="en-US" sz="3200" dirty="0" smtClean="0"/>
              <a:t>Resources are scarce because our ________ are greater than our _______.</a:t>
            </a:r>
          </a:p>
          <a:p>
            <a:pPr marL="514350" indent="-514350">
              <a:buFont typeface="+mj-lt"/>
              <a:buAutoNum type="arabicPeriod"/>
            </a:pPr>
            <a:r>
              <a:rPr lang="en-US" sz="3200" dirty="0" smtClean="0"/>
              <a:t>Economics is the study of __________.</a:t>
            </a:r>
          </a:p>
          <a:p>
            <a:pPr marL="514350" indent="-514350">
              <a:buFont typeface="+mj-lt"/>
              <a:buAutoNum type="arabicPeriod"/>
            </a:pPr>
            <a:r>
              <a:rPr lang="en-US" sz="3200" dirty="0" smtClean="0"/>
              <a:t>An </a:t>
            </a:r>
            <a:r>
              <a:rPr lang="en-US" sz="3200" dirty="0"/>
              <a:t>area or arena in which commercial dealings are </a:t>
            </a:r>
            <a:r>
              <a:rPr lang="en-US" sz="3200" dirty="0" smtClean="0"/>
              <a:t>conducted is a __________.</a:t>
            </a:r>
            <a:endParaRPr lang="en-US" sz="3200" dirty="0"/>
          </a:p>
        </p:txBody>
      </p:sp>
    </p:spTree>
    <p:extLst>
      <p:ext uri="{BB962C8B-B14F-4D97-AF65-F5344CB8AC3E}">
        <p14:creationId xmlns:p14="http://schemas.microsoft.com/office/powerpoint/2010/main" val="40621412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Mr. Bird’s Generous Gift</a:t>
            </a:r>
            <a:endParaRPr lang="en-US" dirty="0"/>
          </a:p>
        </p:txBody>
      </p:sp>
      <p:sp>
        <p:nvSpPr>
          <p:cNvPr id="3" name="Content Placeholder 2"/>
          <p:cNvSpPr>
            <a:spLocks noGrp="1"/>
          </p:cNvSpPr>
          <p:nvPr>
            <p:ph idx="1"/>
          </p:nvPr>
        </p:nvSpPr>
        <p:spPr/>
        <p:txBody>
          <a:bodyPr>
            <a:normAutofit/>
          </a:bodyPr>
          <a:lstStyle/>
          <a:p>
            <a:r>
              <a:rPr lang="en-US" sz="3200" dirty="0" smtClean="0"/>
              <a:t>Clear everything off your desk but the </a:t>
            </a:r>
            <a:r>
              <a:rPr lang="en-US" sz="3200" dirty="0" smtClean="0"/>
              <a:t>candy, </a:t>
            </a:r>
            <a:r>
              <a:rPr lang="en-US" sz="3200" dirty="0" smtClean="0"/>
              <a:t>a writing utensil, and your note sheet</a:t>
            </a:r>
          </a:p>
          <a:p>
            <a:r>
              <a:rPr lang="en-US" sz="3200" dirty="0" smtClean="0"/>
              <a:t>On paper, list everything that went into making the candy bar, from the time someone had the idea to the time when I bought it.</a:t>
            </a:r>
          </a:p>
          <a:p>
            <a:pPr lvl="1"/>
            <a:r>
              <a:rPr lang="en-US" sz="3000" i="1" dirty="0" smtClean="0"/>
              <a:t>Ex. Chocolate, the idea, electricity</a:t>
            </a:r>
            <a:endParaRPr lang="en-US" sz="3000" i="1" dirty="0"/>
          </a:p>
        </p:txBody>
      </p:sp>
    </p:spTree>
    <p:extLst>
      <p:ext uri="{BB962C8B-B14F-4D97-AF65-F5344CB8AC3E}">
        <p14:creationId xmlns:p14="http://schemas.microsoft.com/office/powerpoint/2010/main" val="556270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Term!</a:t>
            </a:r>
            <a:endParaRPr lang="en-US" dirty="0"/>
          </a:p>
        </p:txBody>
      </p:sp>
      <p:sp>
        <p:nvSpPr>
          <p:cNvPr id="3" name="Content Placeholder 2"/>
          <p:cNvSpPr>
            <a:spLocks noGrp="1"/>
          </p:cNvSpPr>
          <p:nvPr>
            <p:ph idx="1"/>
          </p:nvPr>
        </p:nvSpPr>
        <p:spPr/>
        <p:txBody>
          <a:bodyPr>
            <a:normAutofit/>
          </a:bodyPr>
          <a:lstStyle/>
          <a:p>
            <a:r>
              <a:rPr lang="en-US" sz="3200" u="sng" dirty="0" smtClean="0"/>
              <a:t>Factors of Production</a:t>
            </a:r>
            <a:r>
              <a:rPr lang="en-US" sz="3200" dirty="0" smtClean="0"/>
              <a:t>: Resources that are needed to make goods and </a:t>
            </a:r>
            <a:r>
              <a:rPr lang="en-US" sz="3200" dirty="0" smtClean="0"/>
              <a:t>services</a:t>
            </a:r>
          </a:p>
          <a:p>
            <a:pPr lvl="1"/>
            <a:r>
              <a:rPr lang="en-US" sz="3000" dirty="0" smtClean="0"/>
              <a:t>We divide these into four groups</a:t>
            </a:r>
            <a:endParaRPr lang="en-US" sz="3000" dirty="0"/>
          </a:p>
        </p:txBody>
      </p:sp>
    </p:spTree>
    <p:extLst>
      <p:ext uri="{BB962C8B-B14F-4D97-AF65-F5344CB8AC3E}">
        <p14:creationId xmlns:p14="http://schemas.microsoft.com/office/powerpoint/2010/main" val="3892344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Four Factors of Production</a:t>
            </a:r>
            <a:endParaRPr lang="en-US" dirty="0"/>
          </a:p>
        </p:txBody>
      </p:sp>
      <p:sp>
        <p:nvSpPr>
          <p:cNvPr id="3" name="Content Placeholder 2"/>
          <p:cNvSpPr>
            <a:spLocks noGrp="1"/>
          </p:cNvSpPr>
          <p:nvPr>
            <p:ph idx="1"/>
          </p:nvPr>
        </p:nvSpPr>
        <p:spPr/>
        <p:txBody>
          <a:bodyPr>
            <a:normAutofit/>
          </a:bodyPr>
          <a:lstStyle/>
          <a:p>
            <a:r>
              <a:rPr lang="en-US" sz="3200" u="sng" dirty="0" smtClean="0"/>
              <a:t>Land</a:t>
            </a:r>
            <a:r>
              <a:rPr lang="en-US" sz="3200" dirty="0" smtClean="0"/>
              <a:t>: Resources that exist naturally (without people)</a:t>
            </a:r>
          </a:p>
          <a:p>
            <a:pPr lvl="1"/>
            <a:r>
              <a:rPr lang="en-US" sz="3000" i="1" dirty="0" smtClean="0"/>
              <a:t>Water, minerals, land space</a:t>
            </a:r>
          </a:p>
          <a:p>
            <a:r>
              <a:rPr lang="en-US" sz="3200" u="sng" dirty="0" smtClean="0"/>
              <a:t>Labor</a:t>
            </a:r>
            <a:r>
              <a:rPr lang="en-US" sz="3200" dirty="0" smtClean="0"/>
              <a:t>: Work that people do to make goods</a:t>
            </a:r>
          </a:p>
          <a:p>
            <a:r>
              <a:rPr lang="en-US" sz="3200" u="sng" dirty="0" smtClean="0"/>
              <a:t>Capital</a:t>
            </a:r>
            <a:r>
              <a:rPr lang="en-US" sz="3200" dirty="0" smtClean="0"/>
              <a:t>: Manufactured goods that are making other goods</a:t>
            </a:r>
          </a:p>
          <a:p>
            <a:pPr lvl="1"/>
            <a:r>
              <a:rPr lang="en-US" sz="3000" i="1" dirty="0" smtClean="0"/>
              <a:t>Factory machines, a car being used as an Uber</a:t>
            </a:r>
          </a:p>
          <a:p>
            <a:r>
              <a:rPr lang="en-US" sz="3200" u="sng" dirty="0" smtClean="0"/>
              <a:t>Entrepreneurship</a:t>
            </a:r>
            <a:r>
              <a:rPr lang="en-US" sz="3200" dirty="0" smtClean="0"/>
              <a:t>: </a:t>
            </a:r>
            <a:r>
              <a:rPr lang="en-US" sz="3200" dirty="0"/>
              <a:t>T</a:t>
            </a:r>
            <a:r>
              <a:rPr lang="en-US" sz="3200" dirty="0" smtClean="0"/>
              <a:t>he ability to introduce new product and businesses to the market</a:t>
            </a:r>
            <a:endParaRPr lang="en-US" sz="3200" dirty="0"/>
          </a:p>
        </p:txBody>
      </p:sp>
    </p:spTree>
    <p:extLst>
      <p:ext uri="{BB962C8B-B14F-4D97-AF65-F5344CB8AC3E}">
        <p14:creationId xmlns:p14="http://schemas.microsoft.com/office/powerpoint/2010/main" val="2133980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Mr. Bird’s Generous Gift, pt. 2</a:t>
            </a:r>
            <a:endParaRPr lang="en-US" dirty="0"/>
          </a:p>
        </p:txBody>
      </p:sp>
      <p:sp>
        <p:nvSpPr>
          <p:cNvPr id="4" name="Text Placeholder 3"/>
          <p:cNvSpPr>
            <a:spLocks noGrp="1"/>
          </p:cNvSpPr>
          <p:nvPr>
            <p:ph idx="1"/>
          </p:nvPr>
        </p:nvSpPr>
        <p:spPr/>
        <p:txBody>
          <a:bodyPr>
            <a:normAutofit/>
          </a:bodyPr>
          <a:lstStyle/>
          <a:p>
            <a:r>
              <a:rPr lang="en-US" sz="3200" dirty="0" smtClean="0"/>
              <a:t>Choose two of your factors of production and write one on each of your sticky notes</a:t>
            </a:r>
          </a:p>
          <a:p>
            <a:r>
              <a:rPr lang="en-US" sz="3200" dirty="0" smtClean="0"/>
              <a:t>On the board, put your sticky note under the right category (land, labor, capital or entrepreneurship)</a:t>
            </a:r>
            <a:endParaRPr lang="en-US" sz="3200" dirty="0"/>
          </a:p>
        </p:txBody>
      </p:sp>
    </p:spTree>
    <p:extLst>
      <p:ext uri="{BB962C8B-B14F-4D97-AF65-F5344CB8AC3E}">
        <p14:creationId xmlns:p14="http://schemas.microsoft.com/office/powerpoint/2010/main" val="4028481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Timeline of a Candy Bar</a:t>
            </a:r>
            <a:endParaRPr lang="en-US" dirty="0"/>
          </a:p>
        </p:txBody>
      </p:sp>
      <p:sp>
        <p:nvSpPr>
          <p:cNvPr id="3" name="Content Placeholder 2"/>
          <p:cNvSpPr>
            <a:spLocks noGrp="1"/>
          </p:cNvSpPr>
          <p:nvPr>
            <p:ph idx="1"/>
          </p:nvPr>
        </p:nvSpPr>
        <p:spPr/>
        <p:txBody>
          <a:bodyPr>
            <a:normAutofit/>
          </a:bodyPr>
          <a:lstStyle/>
          <a:p>
            <a:r>
              <a:rPr lang="en-US" sz="3200" dirty="0" smtClean="0"/>
              <a:t>You will create a timeline of all the factors we came up with as a class!</a:t>
            </a:r>
          </a:p>
          <a:p>
            <a:r>
              <a:rPr lang="en-US" sz="3200" dirty="0" smtClean="0"/>
              <a:t>Put each factor </a:t>
            </a:r>
            <a:r>
              <a:rPr lang="en-US" sz="3200" i="1" dirty="0" smtClean="0"/>
              <a:t>roughly</a:t>
            </a:r>
            <a:r>
              <a:rPr lang="en-US" sz="3200" dirty="0" smtClean="0"/>
              <a:t> into order of when it would be in the process of candy bar creation</a:t>
            </a:r>
          </a:p>
          <a:p>
            <a:r>
              <a:rPr lang="en-US" sz="3200" dirty="0" smtClean="0"/>
              <a:t>Highlight based off of which type of factor it is</a:t>
            </a:r>
          </a:p>
          <a:p>
            <a:pPr lvl="1"/>
            <a:r>
              <a:rPr lang="en-US" sz="3000" dirty="0" smtClean="0"/>
              <a:t>Put a key somewhere on the front of your timeline</a:t>
            </a:r>
          </a:p>
          <a:p>
            <a:r>
              <a:rPr lang="en-US" sz="3200" dirty="0" smtClean="0"/>
              <a:t>You need to draw at least 2 pictures!</a:t>
            </a:r>
          </a:p>
          <a:p>
            <a:pPr marL="201168" lvl="1" indent="0">
              <a:buNone/>
            </a:pPr>
            <a:endParaRPr lang="en-US" sz="3000" dirty="0"/>
          </a:p>
        </p:txBody>
      </p:sp>
    </p:spTree>
    <p:extLst>
      <p:ext uri="{BB962C8B-B14F-4D97-AF65-F5344CB8AC3E}">
        <p14:creationId xmlns:p14="http://schemas.microsoft.com/office/powerpoint/2010/main" val="3000655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“There’s no such thing as a free lunch</a:t>
            </a:r>
            <a:r>
              <a:rPr lang="en-US" dirty="0" smtClean="0"/>
              <a:t>”</a:t>
            </a:r>
            <a:endParaRPr lang="en-US" dirty="0"/>
          </a:p>
        </p:txBody>
      </p:sp>
      <p:sp>
        <p:nvSpPr>
          <p:cNvPr id="3" name="Content Placeholder 2"/>
          <p:cNvSpPr>
            <a:spLocks noGrp="1"/>
          </p:cNvSpPr>
          <p:nvPr>
            <p:ph idx="1"/>
          </p:nvPr>
        </p:nvSpPr>
        <p:spPr/>
        <p:txBody>
          <a:bodyPr>
            <a:normAutofit/>
          </a:bodyPr>
          <a:lstStyle/>
          <a:p>
            <a:r>
              <a:rPr lang="en-US" sz="3200" dirty="0" smtClean="0"/>
              <a:t>What do you think this statement means?</a:t>
            </a:r>
          </a:p>
          <a:p>
            <a:r>
              <a:rPr lang="en-US" sz="3200" dirty="0" smtClean="0"/>
              <a:t>What if someone literally buys you lunch?</a:t>
            </a:r>
          </a:p>
          <a:p>
            <a:r>
              <a:rPr lang="en-US" sz="3200" dirty="0" smtClean="0"/>
              <a:t>What about free samples at Costco?</a:t>
            </a:r>
            <a:endParaRPr lang="en-US" sz="3200" dirty="0"/>
          </a:p>
        </p:txBody>
      </p:sp>
    </p:spTree>
    <p:extLst>
      <p:ext uri="{BB962C8B-B14F-4D97-AF65-F5344CB8AC3E}">
        <p14:creationId xmlns:p14="http://schemas.microsoft.com/office/powerpoint/2010/main" val="3757874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Opportunity Cost</a:t>
            </a:r>
            <a:endParaRPr lang="en-US" dirty="0"/>
          </a:p>
        </p:txBody>
      </p:sp>
      <p:sp>
        <p:nvSpPr>
          <p:cNvPr id="3" name="Content Placeholder 2"/>
          <p:cNvSpPr>
            <a:spLocks noGrp="1"/>
          </p:cNvSpPr>
          <p:nvPr>
            <p:ph idx="1"/>
          </p:nvPr>
        </p:nvSpPr>
        <p:spPr/>
        <p:txBody>
          <a:bodyPr>
            <a:normAutofit/>
          </a:bodyPr>
          <a:lstStyle/>
          <a:p>
            <a:r>
              <a:rPr lang="en-US" sz="3200" u="sng" dirty="0"/>
              <a:t>Opportunity Cost</a:t>
            </a:r>
            <a:r>
              <a:rPr lang="en-US" sz="3200" dirty="0"/>
              <a:t>- The cost of getting what you want </a:t>
            </a:r>
            <a:r>
              <a:rPr lang="en-US" sz="3200" dirty="0" smtClean="0"/>
              <a:t>(i.e. the </a:t>
            </a:r>
            <a:r>
              <a:rPr lang="en-US" sz="3200" dirty="0"/>
              <a:t>next best thing</a:t>
            </a:r>
            <a:r>
              <a:rPr lang="en-US" sz="3200" dirty="0" smtClean="0"/>
              <a:t>)</a:t>
            </a:r>
          </a:p>
          <a:p>
            <a:pPr lvl="1"/>
            <a:r>
              <a:rPr lang="en-US" sz="3000" dirty="0" smtClean="0"/>
              <a:t>You want a car ($4000) and a first generation Tickle Me Elmo ($3500). You have $4100.</a:t>
            </a:r>
          </a:p>
          <a:p>
            <a:pPr lvl="1"/>
            <a:r>
              <a:rPr lang="en-US" sz="3000" dirty="0" smtClean="0"/>
              <a:t>If you get the car, Elmo is the opportunity cost.  If you get Elmo, you can’t get the car (opportunity cost).</a:t>
            </a:r>
            <a:endParaRPr lang="en-US" sz="3000" dirty="0"/>
          </a:p>
          <a:p>
            <a:endParaRPr lang="en-US" sz="3200" dirty="0"/>
          </a:p>
        </p:txBody>
      </p:sp>
    </p:spTree>
    <p:extLst>
      <p:ext uri="{BB962C8B-B14F-4D97-AF65-F5344CB8AC3E}">
        <p14:creationId xmlns:p14="http://schemas.microsoft.com/office/powerpoint/2010/main" val="3920216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Presentation2" id="{063AB0EC-A8E1-4FAB-A56C-E8A5B32EE2F5}" vid="{FAE3AC83-8FB6-4D0F-8402-B3B84E9E0A54}"/>
    </a:ext>
  </a:extLst>
</a:theme>
</file>

<file path=docProps/app.xml><?xml version="1.0" encoding="utf-8"?>
<Properties xmlns="http://schemas.openxmlformats.org/officeDocument/2006/extended-properties" xmlns:vt="http://schemas.openxmlformats.org/officeDocument/2006/docPropsVTypes">
  <Template>Orange Line</Template>
  <TotalTime>2732</TotalTime>
  <Words>923</Words>
  <Application>Microsoft Office PowerPoint</Application>
  <PresentationFormat>Widescreen</PresentationFormat>
  <Paragraphs>73</Paragraphs>
  <Slides>18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Calibri Light</vt:lpstr>
      <vt:lpstr>Retrospect</vt:lpstr>
      <vt:lpstr>Factors of Production</vt:lpstr>
      <vt:lpstr>Daily Quiz – 1/11/2018</vt:lpstr>
      <vt:lpstr>Mr. Bird’s Generous Gift</vt:lpstr>
      <vt:lpstr>Key Term!</vt:lpstr>
      <vt:lpstr>Four Factors of Production</vt:lpstr>
      <vt:lpstr>Mr. Bird’s Generous Gift, pt. 2</vt:lpstr>
      <vt:lpstr>Timeline of a Candy Bar</vt:lpstr>
      <vt:lpstr>“There’s no such thing as a free lunch”</vt:lpstr>
      <vt:lpstr>Opportunity Cost</vt:lpstr>
      <vt:lpstr>Opportunity Cost</vt:lpstr>
      <vt:lpstr>Opportunity Cost Examples</vt:lpstr>
      <vt:lpstr>Opportunity Cost Examples</vt:lpstr>
      <vt:lpstr>Personal Examples</vt:lpstr>
      <vt:lpstr>Production Possibility Frontiers</vt:lpstr>
      <vt:lpstr>Production Possibility Frontiers</vt:lpstr>
      <vt:lpstr>Production Possibilities Frontier</vt:lpstr>
      <vt:lpstr>PowerPoint Presentation</vt:lpstr>
      <vt:lpstr>Production Possibility Frontiers</vt:lpstr>
    </vt:vector>
  </TitlesOfParts>
  <Company>ASD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Factors of Production</dc:title>
  <dc:creator>MATTHEW BIRD</dc:creator>
  <cp:lastModifiedBy>MATTHEW BIRD</cp:lastModifiedBy>
  <cp:revision>19</cp:revision>
  <dcterms:created xsi:type="dcterms:W3CDTF">2017-08-21T14:17:30Z</dcterms:created>
  <dcterms:modified xsi:type="dcterms:W3CDTF">2018-01-11T16:03:40Z</dcterms:modified>
</cp:coreProperties>
</file>