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77" r:id="rId9"/>
    <p:sldId id="278" r:id="rId10"/>
    <p:sldId id="262" r:id="rId11"/>
    <p:sldId id="263" r:id="rId12"/>
    <p:sldId id="264" r:id="rId13"/>
    <p:sldId id="274" r:id="rId14"/>
    <p:sldId id="275" r:id="rId15"/>
    <p:sldId id="271" r:id="rId16"/>
    <p:sldId id="265" r:id="rId17"/>
    <p:sldId id="266" r:id="rId18"/>
    <p:sldId id="267" r:id="rId19"/>
    <p:sldId id="268" r:id="rId20"/>
    <p:sldId id="269" r:id="rId21"/>
    <p:sldId id="276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C27E-A876-DC44-A455-9F3494526ED5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94C8-DFCE-AE48-BBF9-C2506988919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77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C27E-A876-DC44-A455-9F3494526ED5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94C8-DFCE-AE48-BBF9-C25069889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3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C27E-A876-DC44-A455-9F3494526ED5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94C8-DFCE-AE48-BBF9-C25069889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48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0C3982D-34B2-E04C-86BF-767B754997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91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2F9D9EE-883D-AB4C-968C-997F9B313A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88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18C2D9F-591B-E949-BC7A-2526FDE7E1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C27E-A876-DC44-A455-9F3494526ED5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94C8-DFCE-AE48-BBF9-C25069889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8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C27E-A876-DC44-A455-9F3494526ED5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94C8-DFCE-AE48-BBF9-C2506988919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16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C27E-A876-DC44-A455-9F3494526ED5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94C8-DFCE-AE48-BBF9-C25069889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6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C27E-A876-DC44-A455-9F3494526ED5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94C8-DFCE-AE48-BBF9-C25069889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9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C27E-A876-DC44-A455-9F3494526ED5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94C8-DFCE-AE48-BBF9-C25069889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0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C27E-A876-DC44-A455-9F3494526ED5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94C8-DFCE-AE48-BBF9-C25069889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5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D72CC27E-A876-DC44-A455-9F3494526ED5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9E94C8-DFCE-AE48-BBF9-C25069889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1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C27E-A876-DC44-A455-9F3494526ED5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94C8-DFCE-AE48-BBF9-C25069889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72CC27E-A876-DC44-A455-9F3494526ED5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A9E94C8-DFCE-AE48-BBF9-C2506988919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9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1/Yisroel_Dovid_Weiss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pload.wikimedia.org/wikipedia/commons/6/6e/SuezCanal-EO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m/imgres?imgurl=http://www.hope.edu/bandstra/RTOT/PART1/JERUSALE.JPG&amp;imgrefurl=http://www.hope.edu/bandstra/RTOT/PART1/PT1_1B1.HTM&amp;h=422&amp;w=640&amp;sz=118&amp;hl=en&amp;start=1&amp;um=1&amp;tbnid=h35G2hLzVAiEXM:&amp;tbnh=90&amp;tbnw=137&amp;prev=/images?q=David+Solomon++temple&amp;svnum=10&amp;um=1&amp;hl=en&amp;safe=active&amp;sa=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Establishment of Israel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Brief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4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90255" y="685800"/>
            <a:ext cx="4724400" cy="61722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Rockwell" charset="0"/>
              </a:rPr>
              <a:t>Late 1800</a:t>
            </a:r>
            <a:r>
              <a:rPr lang="ja-JP" altLang="en-US" sz="2800" dirty="0">
                <a:latin typeface="Rockwell" charset="0"/>
              </a:rPr>
              <a:t>’</a:t>
            </a:r>
            <a:r>
              <a:rPr lang="en-US" sz="2800" dirty="0">
                <a:latin typeface="Rockwell" charset="0"/>
              </a:rPr>
              <a:t>s: </a:t>
            </a:r>
            <a:r>
              <a:rPr lang="en-US" sz="2800" b="1" u="sng" dirty="0">
                <a:solidFill>
                  <a:srgbClr val="92D050"/>
                </a:solidFill>
                <a:latin typeface="Rockwell" charset="0"/>
              </a:rPr>
              <a:t>Zionism</a:t>
            </a:r>
            <a:r>
              <a:rPr lang="en-US" sz="2800" dirty="0">
                <a:latin typeface="Rockwell" charset="0"/>
              </a:rPr>
              <a:t> – a movement among European Jews to set up a Jewish homeland in Palestine.</a:t>
            </a:r>
          </a:p>
          <a:p>
            <a:pPr eaLnBrk="1" hangingPunct="1"/>
            <a:r>
              <a:rPr lang="en-US" sz="2800" dirty="0">
                <a:latin typeface="Rockwell" charset="0"/>
              </a:rPr>
              <a:t>Persecution of Jews (Anti-Semitism) became rampant in Europe due to:  Jews kept to themselves  in communities, churches, usury.</a:t>
            </a:r>
          </a:p>
          <a:p>
            <a:pPr eaLnBrk="1" hangingPunct="1">
              <a:buFont typeface="Symbol" charset="0"/>
              <a:buChar char=""/>
            </a:pPr>
            <a:endParaRPr lang="en-US" sz="2400" dirty="0">
              <a:latin typeface="Rockwell" charset="0"/>
            </a:endParaRPr>
          </a:p>
          <a:p>
            <a:pPr eaLnBrk="1" hangingPunct="1"/>
            <a:endParaRPr lang="en-US" sz="2800" dirty="0">
              <a:latin typeface="Rockwell" charset="0"/>
            </a:endParaRPr>
          </a:p>
        </p:txBody>
      </p:sp>
      <p:pic>
        <p:nvPicPr>
          <p:cNvPr id="18435" name="Picture 8" descr="hasidic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4000" y="381000"/>
            <a:ext cx="4318000" cy="2590800"/>
          </a:xfrm>
          <a:noFill/>
        </p:spPr>
      </p:pic>
      <p:pic>
        <p:nvPicPr>
          <p:cNvPr id="18436" name="Picture 12" descr="Image:Yisroel Dovid Weiss.jpg">
            <a:hlinkClick r:id="rId3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5800" y="2971800"/>
            <a:ext cx="3886200" cy="3716338"/>
          </a:xfrm>
        </p:spPr>
      </p:pic>
    </p:spTree>
    <p:extLst>
      <p:ext uri="{BB962C8B-B14F-4D97-AF65-F5344CB8AC3E}">
        <p14:creationId xmlns:p14="http://schemas.microsoft.com/office/powerpoint/2010/main" val="26108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47762" y="284018"/>
            <a:ext cx="4267200" cy="5943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Rockwell" charset="0"/>
              </a:rPr>
              <a:t>WWI: The Ottoman Empire sided with Germany and Austria Hungary </a:t>
            </a:r>
          </a:p>
          <a:p>
            <a:pPr eaLnBrk="1" hangingPunct="1"/>
            <a:r>
              <a:rPr lang="en-US" sz="2800" dirty="0">
                <a:latin typeface="Rockwell" charset="0"/>
              </a:rPr>
              <a:t>Britain</a:t>
            </a:r>
            <a:r>
              <a:rPr lang="ja-JP" altLang="en-US" sz="2800" dirty="0">
                <a:latin typeface="Rockwell" charset="0"/>
              </a:rPr>
              <a:t>’</a:t>
            </a:r>
            <a:r>
              <a:rPr lang="en-US" sz="2800" dirty="0">
                <a:latin typeface="Rockwell" charset="0"/>
              </a:rPr>
              <a:t>s promises: 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Rockwell" charset="0"/>
              </a:rPr>
              <a:t> 1.Arabs land in </a:t>
            </a:r>
            <a:r>
              <a:rPr lang="en-US" sz="2800" b="1" u="sng" dirty="0">
                <a:solidFill>
                  <a:srgbClr val="92D050"/>
                </a:solidFill>
                <a:latin typeface="Rockwell" charset="0"/>
              </a:rPr>
              <a:t>Palestine</a:t>
            </a:r>
            <a:r>
              <a:rPr lang="en-US" sz="2800" b="1" dirty="0">
                <a:latin typeface="Rockwell" charset="0"/>
              </a:rPr>
              <a:t> </a:t>
            </a:r>
            <a:r>
              <a:rPr lang="en-US" sz="2800" dirty="0">
                <a:latin typeface="Rockwell" charset="0"/>
              </a:rPr>
              <a:t>if they help fight the Ottomans.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Rockwell" charset="0"/>
              </a:rPr>
              <a:t>2. Jews a national homeland in </a:t>
            </a:r>
            <a:r>
              <a:rPr lang="en-US" sz="2800" b="1" u="sng" dirty="0">
                <a:solidFill>
                  <a:srgbClr val="92D050"/>
                </a:solidFill>
                <a:latin typeface="Rockwell" charset="0"/>
              </a:rPr>
              <a:t>Palestine</a:t>
            </a:r>
            <a:r>
              <a:rPr lang="en-US" sz="2800" dirty="0">
                <a:latin typeface="Rockwell" charset="0"/>
              </a:rPr>
              <a:t> for Jewish support during the War.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Rockwell" charset="0"/>
              </a:rPr>
              <a:t>(Balfour Declaration)</a:t>
            </a:r>
          </a:p>
        </p:txBody>
      </p:sp>
      <p:pic>
        <p:nvPicPr>
          <p:cNvPr id="19459" name="Picture 10" descr="BalfourDeclaration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9838" y="131618"/>
            <a:ext cx="4195762" cy="6248400"/>
          </a:xfrm>
          <a:noFill/>
        </p:spPr>
      </p:pic>
      <p:sp>
        <p:nvSpPr>
          <p:cNvPr id="19460" name="Line 13"/>
          <p:cNvSpPr>
            <a:spLocks noChangeShapeType="1"/>
          </p:cNvSpPr>
          <p:nvPr/>
        </p:nvSpPr>
        <p:spPr bwMode="auto">
          <a:xfrm flipV="1">
            <a:off x="4724400" y="4793673"/>
            <a:ext cx="1468582" cy="10945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914400"/>
            <a:ext cx="8991600" cy="3429000"/>
          </a:xfrm>
        </p:spPr>
        <p:txBody>
          <a:bodyPr/>
          <a:lstStyle/>
          <a:p>
            <a:pPr lvl="1" eaLnBrk="1" hangingPunct="1"/>
            <a:r>
              <a:rPr lang="en-US" sz="2800" dirty="0">
                <a:latin typeface="Rockwell" charset="0"/>
              </a:rPr>
              <a:t>WWII 1930-40</a:t>
            </a:r>
            <a:r>
              <a:rPr lang="ja-JP" altLang="en-US" sz="2800" dirty="0">
                <a:latin typeface="Rockwell" charset="0"/>
              </a:rPr>
              <a:t>’</a:t>
            </a:r>
            <a:r>
              <a:rPr lang="en-US" sz="2800" dirty="0">
                <a:latin typeface="Rockwell" charset="0"/>
              </a:rPr>
              <a:t>s:  Nazis rise to power – many Jews fled to Palestine </a:t>
            </a:r>
            <a:endParaRPr lang="en-US" sz="2800" dirty="0" smtClean="0">
              <a:latin typeface="Rockwell" charset="0"/>
            </a:endParaRPr>
          </a:p>
          <a:p>
            <a:pPr lvl="1" eaLnBrk="1" hangingPunct="1"/>
            <a:r>
              <a:rPr lang="en-US" sz="2800" dirty="0" smtClean="0">
                <a:latin typeface="Rockwell" charset="0"/>
              </a:rPr>
              <a:t>Result </a:t>
            </a:r>
            <a:r>
              <a:rPr lang="en-US" sz="2800" dirty="0">
                <a:latin typeface="Rockwell" charset="0"/>
              </a:rPr>
              <a:t>of WWII – Palestine turned over to the United Nations in </a:t>
            </a:r>
            <a:r>
              <a:rPr lang="en-US" sz="2800" b="1" u="sng" dirty="0">
                <a:solidFill>
                  <a:srgbClr val="92D050"/>
                </a:solidFill>
                <a:latin typeface="Rockwell" charset="0"/>
              </a:rPr>
              <a:t>1947</a:t>
            </a:r>
            <a:r>
              <a:rPr lang="en-US" sz="2800" b="1" dirty="0">
                <a:latin typeface="Rockwell" charset="0"/>
              </a:rPr>
              <a:t>.</a:t>
            </a:r>
            <a:endParaRPr lang="en-US" sz="2800" dirty="0">
              <a:latin typeface="Rockwell" charset="0"/>
            </a:endParaRPr>
          </a:p>
        </p:txBody>
      </p:sp>
      <p:pic>
        <p:nvPicPr>
          <p:cNvPr id="20483" name="Picture 8" descr="600_rom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3649662"/>
            <a:ext cx="4267200" cy="2643188"/>
          </a:xfrm>
        </p:spPr>
      </p:pic>
      <p:pic>
        <p:nvPicPr>
          <p:cNvPr id="20484" name="Picture 10" descr="Unassigne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0" y="2903537"/>
            <a:ext cx="3810000" cy="3389313"/>
          </a:xfrm>
          <a:noFill/>
        </p:spPr>
      </p:pic>
    </p:spTree>
    <p:extLst>
      <p:ext uri="{BB962C8B-B14F-4D97-AF65-F5344CB8AC3E}">
        <p14:creationId xmlns:p14="http://schemas.microsoft.com/office/powerpoint/2010/main" val="36817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en-US" dirty="0" smtClean="0"/>
              <a:t>United Nations – Oct 1945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942109" y="1501992"/>
            <a:ext cx="53848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400" b="1" dirty="0"/>
              <a:t>The UN has 4 main purposes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800" dirty="0"/>
              <a:t>To keep peace throughout the world;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800" dirty="0"/>
              <a:t>To develop friendly relations among nations;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800" dirty="0"/>
              <a:t>To help nations work together to improve the lives of poor people, to conquer hunger, disease and illiteracy, and to encourage respect for each other’s rights and freedoms;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800" dirty="0"/>
              <a:t>To be a </a:t>
            </a:r>
            <a:r>
              <a:rPr lang="en-US" sz="3800" dirty="0" err="1"/>
              <a:t>centre</a:t>
            </a:r>
            <a:r>
              <a:rPr lang="en-US" sz="3800" dirty="0"/>
              <a:t> for harmonizing the actions of nations to achieve these goals.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6840681" y="484187"/>
            <a:ext cx="4575464" cy="298930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6840681" y="3683038"/>
            <a:ext cx="4575464" cy="2989303"/>
          </a:xfrm>
        </p:spPr>
      </p:pic>
      <p:sp>
        <p:nvSpPr>
          <p:cNvPr id="4" name="TextBox 3"/>
          <p:cNvSpPr txBox="1"/>
          <p:nvPr/>
        </p:nvSpPr>
        <p:spPr>
          <a:xfrm>
            <a:off x="401782" y="5375562"/>
            <a:ext cx="6151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Biggest one? Preventing global conflict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702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394" y="177654"/>
            <a:ext cx="1201420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UN Security Council (a.k.a. The one people care about)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635000" y="1600200"/>
            <a:ext cx="5384800" cy="4525963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15 Members</a:t>
            </a:r>
            <a:r>
              <a:rPr lang="en-US" sz="2400" dirty="0" smtClean="0"/>
              <a:t>: five </a:t>
            </a:r>
            <a:r>
              <a:rPr lang="en-US" sz="2400" dirty="0"/>
              <a:t>permanent members with veto power and ten non-permanent members, elected by the General Assembly for a two-year term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u="sng" dirty="0" smtClean="0"/>
              <a:t>Meetings</a:t>
            </a:r>
            <a:r>
              <a:rPr lang="en-US" sz="2400" dirty="0" smtClean="0"/>
              <a:t> </a:t>
            </a:r>
            <a:r>
              <a:rPr lang="en-US" sz="2400" dirty="0"/>
              <a:t>are called at any given time when the need arises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u="sng" dirty="0"/>
              <a:t>Rotating </a:t>
            </a:r>
            <a:r>
              <a:rPr lang="en-US" sz="2400" u="sng" dirty="0" smtClean="0"/>
              <a:t>Presidency</a:t>
            </a:r>
            <a:r>
              <a:rPr lang="en-US" sz="2400" dirty="0" smtClean="0"/>
              <a:t>: Members </a:t>
            </a:r>
            <a:r>
              <a:rPr lang="en-US" sz="2400" dirty="0"/>
              <a:t>take turn at holding the presidency of the Security Council for one month.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6654800" y="1417638"/>
            <a:ext cx="5384800" cy="2187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rgbClr val="92D050"/>
                </a:solidFill>
              </a:rPr>
              <a:t>Permanent Members:</a:t>
            </a:r>
          </a:p>
          <a:p>
            <a:r>
              <a:rPr lang="en-US" sz="3600" dirty="0" smtClean="0"/>
              <a:t>USA</a:t>
            </a:r>
          </a:p>
          <a:p>
            <a:r>
              <a:rPr lang="en-US" sz="3600" dirty="0" smtClean="0"/>
              <a:t>China</a:t>
            </a:r>
          </a:p>
          <a:p>
            <a:r>
              <a:rPr lang="en-US" sz="3600" dirty="0" smtClean="0"/>
              <a:t>United Kingdom</a:t>
            </a:r>
          </a:p>
          <a:p>
            <a:r>
              <a:rPr lang="en-US" sz="3600" dirty="0" smtClean="0"/>
              <a:t>France</a:t>
            </a:r>
          </a:p>
          <a:p>
            <a:r>
              <a:rPr lang="en-US" sz="3600" dirty="0" smtClean="0"/>
              <a:t>Russia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4739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4294967295"/>
          </p:nvPr>
        </p:nvSpPr>
        <p:spPr>
          <a:xfrm>
            <a:off x="2147454" y="557213"/>
            <a:ext cx="7954963" cy="55657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200" b="1" dirty="0">
                <a:solidFill>
                  <a:schemeClr val="accent3"/>
                </a:solidFill>
              </a:rPr>
              <a:t>What should be done with </a:t>
            </a:r>
            <a:r>
              <a:rPr lang="en-US" sz="4200" b="1" dirty="0" smtClean="0">
                <a:solidFill>
                  <a:schemeClr val="accent3"/>
                </a:solidFill>
              </a:rPr>
              <a:t>Palestine </a:t>
            </a:r>
            <a:r>
              <a:rPr lang="en-US" sz="4200" b="1" dirty="0">
                <a:solidFill>
                  <a:schemeClr val="accent3"/>
                </a:solidFill>
              </a:rPr>
              <a:t>after WWII?  </a:t>
            </a:r>
          </a:p>
          <a:p>
            <a:endParaRPr lang="en-US" b="1" dirty="0"/>
          </a:p>
          <a:p>
            <a:r>
              <a:rPr lang="en-US" sz="2800" b="1" dirty="0" smtClean="0"/>
              <a:t>REMEMBER:  Jews have been scattered, they were promised the Holy Land. The Muslims currently live in the Holy Land...they are arch enemies to the Jews.</a:t>
            </a:r>
          </a:p>
          <a:p>
            <a:pPr marL="0" indent="0">
              <a:buNone/>
            </a:pP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Think about what would be best for both groups of people currently claiming the land</a:t>
            </a:r>
          </a:p>
          <a:p>
            <a:endParaRPr lang="en-US" sz="2800" b="1" dirty="0"/>
          </a:p>
          <a:p>
            <a:r>
              <a:rPr lang="en-US" sz="2800" b="1" dirty="0" smtClean="0"/>
              <a:t>Come up with a proposal of a solution to this question... You have 10 minutes.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044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86691" y="277091"/>
            <a:ext cx="4419600" cy="6324600"/>
          </a:xfrm>
        </p:spPr>
        <p:txBody>
          <a:bodyPr/>
          <a:lstStyle/>
          <a:p>
            <a:pPr eaLnBrk="1" hangingPunct="1"/>
            <a:r>
              <a:rPr lang="en-US" sz="2800" b="1" u="sng" dirty="0">
                <a:solidFill>
                  <a:srgbClr val="92D050"/>
                </a:solidFill>
                <a:latin typeface="Rockwell" charset="0"/>
              </a:rPr>
              <a:t>1947 United Nations Partition Plan</a:t>
            </a:r>
            <a:r>
              <a:rPr lang="en-US" sz="2800" b="1" dirty="0">
                <a:solidFill>
                  <a:srgbClr val="92D050"/>
                </a:solidFill>
                <a:latin typeface="Rockwell" charset="0"/>
              </a:rPr>
              <a:t>: </a:t>
            </a:r>
            <a:r>
              <a:rPr lang="en-US" sz="2800" dirty="0">
                <a:latin typeface="Rockwell" charset="0"/>
              </a:rPr>
              <a:t>The U.N.</a:t>
            </a:r>
            <a:r>
              <a:rPr lang="en-US" sz="2800" b="1" dirty="0">
                <a:latin typeface="Rockwell" charset="0"/>
              </a:rPr>
              <a:t> </a:t>
            </a:r>
            <a:r>
              <a:rPr lang="en-US" sz="2800" dirty="0">
                <a:latin typeface="Rockwell" charset="0"/>
              </a:rPr>
              <a:t>splits Palestine into a Jewish state and an Arab state. </a:t>
            </a:r>
          </a:p>
          <a:p>
            <a:pPr eaLnBrk="1" hangingPunct="1"/>
            <a:r>
              <a:rPr lang="en-US" sz="2800" dirty="0">
                <a:latin typeface="Rockwell" charset="0"/>
              </a:rPr>
              <a:t>Arabs object to giving </a:t>
            </a:r>
            <a:r>
              <a:rPr lang="en-US" sz="2800" i="1" dirty="0">
                <a:latin typeface="Rockwell" charset="0"/>
              </a:rPr>
              <a:t>any</a:t>
            </a:r>
            <a:r>
              <a:rPr lang="en-US" sz="2800" dirty="0">
                <a:latin typeface="Rockwell" charset="0"/>
              </a:rPr>
              <a:t> territory to Jews.</a:t>
            </a:r>
          </a:p>
          <a:p>
            <a:pPr eaLnBrk="1" hangingPunct="1"/>
            <a:endParaRPr lang="en-US" sz="2800" dirty="0">
              <a:latin typeface="Rockwell" charset="0"/>
            </a:endParaRPr>
          </a:p>
          <a:p>
            <a:pPr marL="0" indent="0">
              <a:buNone/>
            </a:pPr>
            <a:endParaRPr lang="en-US" sz="2200" dirty="0">
              <a:latin typeface="Rockwell" charset="0"/>
            </a:endParaRPr>
          </a:p>
        </p:txBody>
      </p:sp>
      <p:pic>
        <p:nvPicPr>
          <p:cNvPr id="21508" name="Picture 8" descr="UN-part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28600"/>
            <a:ext cx="43973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Line 9"/>
          <p:cNvSpPr>
            <a:spLocks noChangeShapeType="1"/>
          </p:cNvSpPr>
          <p:nvPr/>
        </p:nvSpPr>
        <p:spPr bwMode="auto">
          <a:xfrm>
            <a:off x="5943600" y="2438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1782" y="3616036"/>
            <a:ext cx="5347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issues can you foresee with the partition plan?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4315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80657" y="339435"/>
            <a:ext cx="4876800" cy="6477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u="sng" dirty="0">
                <a:solidFill>
                  <a:srgbClr val="92D050"/>
                </a:solidFill>
                <a:latin typeface="Rockwell" charset="0"/>
              </a:rPr>
              <a:t>1948 Israeli  War for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u="sng" dirty="0">
                <a:solidFill>
                  <a:srgbClr val="92D050"/>
                </a:solidFill>
                <a:latin typeface="Rockwell" charset="0"/>
              </a:rPr>
              <a:t>Independence </a:t>
            </a:r>
            <a:r>
              <a:rPr lang="en-US" sz="2400" dirty="0">
                <a:latin typeface="Rockwel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Rockwell" charset="0"/>
              </a:rPr>
              <a:t>Jews announce the creation of Israel.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Rockwell" charset="0"/>
              </a:rPr>
              <a:t>Arab nations declare war at once, and military forces are sent.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Rockwell" charset="0"/>
              </a:rPr>
              <a:t>1949</a:t>
            </a:r>
            <a:r>
              <a:rPr lang="en-US" sz="2400" dirty="0">
                <a:latin typeface="Rockwell" charset="0"/>
              </a:rPr>
              <a:t> - Israel defeats Arab forces with the help from the </a:t>
            </a:r>
            <a:r>
              <a:rPr lang="en-US" sz="2400" b="1" u="sng" dirty="0">
                <a:solidFill>
                  <a:srgbClr val="92D050"/>
                </a:solidFill>
                <a:latin typeface="Rockwell" charset="0"/>
              </a:rPr>
              <a:t>U.S</a:t>
            </a:r>
            <a:r>
              <a:rPr lang="en-US" sz="2400" b="1" dirty="0">
                <a:solidFill>
                  <a:srgbClr val="92D050"/>
                </a:solidFill>
                <a:latin typeface="Rockwell" charset="0"/>
              </a:rPr>
              <a:t>.</a:t>
            </a:r>
            <a:r>
              <a:rPr lang="en-US" sz="2400" dirty="0">
                <a:latin typeface="Rockwell" charset="0"/>
              </a:rPr>
              <a:t> Armistice is called by UN.  UN annexes almost half the area set aside for Arabs under the UN partition plan + half of Jerusalem. Jordan gets </a:t>
            </a:r>
            <a:r>
              <a:rPr lang="en-US" sz="2400" b="1" u="sng" dirty="0">
                <a:solidFill>
                  <a:srgbClr val="92D050"/>
                </a:solidFill>
                <a:latin typeface="Rockwell" charset="0"/>
              </a:rPr>
              <a:t>West Bank</a:t>
            </a:r>
            <a:r>
              <a:rPr lang="en-US" sz="2400" dirty="0">
                <a:latin typeface="Rockwell" charset="0"/>
              </a:rPr>
              <a:t>, Egypt gets </a:t>
            </a:r>
            <a:r>
              <a:rPr lang="en-US" sz="2400" b="1" u="sng" dirty="0">
                <a:solidFill>
                  <a:srgbClr val="92D050"/>
                </a:solidFill>
                <a:latin typeface="Rockwell" charset="0"/>
              </a:rPr>
              <a:t>Gaza Strip</a:t>
            </a:r>
            <a:r>
              <a:rPr lang="en-US" sz="2400" dirty="0">
                <a:latin typeface="Rockwell" charset="0"/>
              </a:rPr>
              <a:t>, and Syria gets </a:t>
            </a:r>
            <a:r>
              <a:rPr lang="en-US" sz="2400" b="1" u="sng" dirty="0">
                <a:solidFill>
                  <a:srgbClr val="92D050"/>
                </a:solidFill>
                <a:latin typeface="Rockwell" charset="0"/>
              </a:rPr>
              <a:t>Golan Heights</a:t>
            </a:r>
            <a:r>
              <a:rPr lang="en-US" sz="2400" dirty="0">
                <a:latin typeface="Rockwel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Rockwell" charset="0"/>
              </a:rPr>
              <a:t> Arab </a:t>
            </a:r>
            <a:r>
              <a:rPr lang="en-US" sz="2400" b="1" u="sng" dirty="0">
                <a:solidFill>
                  <a:srgbClr val="92D050"/>
                </a:solidFill>
                <a:latin typeface="Rockwell" charset="0"/>
              </a:rPr>
              <a:t>refugees</a:t>
            </a:r>
            <a:r>
              <a:rPr lang="en-US" sz="2400" b="1" dirty="0">
                <a:latin typeface="Rockwell" charset="0"/>
              </a:rPr>
              <a:t> </a:t>
            </a:r>
            <a:r>
              <a:rPr lang="en-US" sz="2400" dirty="0">
                <a:latin typeface="Rockwell" charset="0"/>
              </a:rPr>
              <a:t>flee to those three areas. 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Rockwell" charset="0"/>
            </a:endParaRPr>
          </a:p>
        </p:txBody>
      </p:sp>
      <p:pic>
        <p:nvPicPr>
          <p:cNvPr id="22531" name="Picture 13" descr="Israel/Palestine 194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52573" y="152400"/>
            <a:ext cx="3592512" cy="6477000"/>
          </a:xfrm>
          <a:noFill/>
        </p:spPr>
      </p:pic>
    </p:spTree>
    <p:extLst>
      <p:ext uri="{BB962C8B-B14F-4D97-AF65-F5344CB8AC3E}">
        <p14:creationId xmlns:p14="http://schemas.microsoft.com/office/powerpoint/2010/main" val="8888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04800"/>
            <a:ext cx="4419600" cy="6278563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Rockwell" charset="0"/>
              </a:rPr>
              <a:t>1956: Egypt nationalizes Suez Canal </a:t>
            </a:r>
            <a:r>
              <a:rPr lang="en-US" sz="2400" dirty="0">
                <a:latin typeface="Rockwell" charset="0"/>
              </a:rPr>
              <a:t>(completed by French in 1869, then controlled by Britain because of access to Indian colony)</a:t>
            </a:r>
          </a:p>
          <a:p>
            <a:pPr eaLnBrk="1" hangingPunct="1"/>
            <a:r>
              <a:rPr lang="en-US" sz="2800" dirty="0">
                <a:latin typeface="Rockwell" charset="0"/>
              </a:rPr>
              <a:t>Egypt blocks Israel</a:t>
            </a:r>
            <a:r>
              <a:rPr lang="ja-JP" altLang="en-US" sz="2800" dirty="0">
                <a:latin typeface="Rockwell" charset="0"/>
              </a:rPr>
              <a:t>’</a:t>
            </a:r>
            <a:r>
              <a:rPr lang="en-US" sz="2800" dirty="0">
                <a:latin typeface="Rockwell" charset="0"/>
              </a:rPr>
              <a:t>s use of the </a:t>
            </a:r>
            <a:r>
              <a:rPr lang="en-US" sz="2800" b="1" u="sng" dirty="0">
                <a:solidFill>
                  <a:srgbClr val="92D050"/>
                </a:solidFill>
                <a:latin typeface="Rockwell" charset="0"/>
              </a:rPr>
              <a:t>Suez Canal</a:t>
            </a:r>
          </a:p>
          <a:p>
            <a:pPr eaLnBrk="1" hangingPunct="1"/>
            <a:r>
              <a:rPr lang="en-US" sz="2800" dirty="0">
                <a:latin typeface="Rockwell" charset="0"/>
              </a:rPr>
              <a:t>Israel, Britain and France attack Egypt.  Conflict ends in a UN cease fire. </a:t>
            </a:r>
          </a:p>
        </p:txBody>
      </p:sp>
      <p:pic>
        <p:nvPicPr>
          <p:cNvPr id="23556" name="Picture 8" descr="Image:SuezCanal-E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414813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Line 9"/>
          <p:cNvSpPr>
            <a:spLocks noChangeShapeType="1"/>
          </p:cNvSpPr>
          <p:nvPr/>
        </p:nvSpPr>
        <p:spPr bwMode="auto">
          <a:xfrm>
            <a:off x="5410200" y="1066800"/>
            <a:ext cx="1828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95055" y="436420"/>
            <a:ext cx="8305800" cy="21336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Rockwell" charset="0"/>
              </a:rPr>
              <a:t>1964: Creation of the </a:t>
            </a:r>
            <a:r>
              <a:rPr lang="en-US" sz="2800" b="1" u="sng" dirty="0">
                <a:solidFill>
                  <a:srgbClr val="92D050"/>
                </a:solidFill>
                <a:latin typeface="Rockwell" charset="0"/>
              </a:rPr>
              <a:t>PLO ( Palestinian Liberation Organization)</a:t>
            </a:r>
            <a:r>
              <a:rPr lang="en-US" sz="2800" dirty="0">
                <a:latin typeface="Rockwell" charset="0"/>
              </a:rPr>
              <a:t>.  The primary goal – a state for Palestinian  Arabs.  Leader was </a:t>
            </a:r>
            <a:r>
              <a:rPr lang="en-US" sz="2800" b="1" u="sng" dirty="0">
                <a:solidFill>
                  <a:srgbClr val="92D050"/>
                </a:solidFill>
                <a:latin typeface="Rockwell" charset="0"/>
              </a:rPr>
              <a:t>Yasser Arafat</a:t>
            </a:r>
            <a:r>
              <a:rPr lang="en-US" sz="2800" b="1" dirty="0">
                <a:latin typeface="Rockwell" charset="0"/>
              </a:rPr>
              <a:t>.</a:t>
            </a:r>
            <a:r>
              <a:rPr lang="en-US" sz="2800" dirty="0">
                <a:latin typeface="Rockwell" charset="0"/>
              </a:rPr>
              <a:t>    </a:t>
            </a:r>
          </a:p>
        </p:txBody>
      </p:sp>
      <p:pic>
        <p:nvPicPr>
          <p:cNvPr id="24579" name="Picture 8" descr="24877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0"/>
            <a:ext cx="46482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Line 9"/>
          <p:cNvSpPr>
            <a:spLocks noChangeShapeType="1"/>
          </p:cNvSpPr>
          <p:nvPr/>
        </p:nvSpPr>
        <p:spPr bwMode="auto">
          <a:xfrm>
            <a:off x="3505200" y="1981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Turn and Talk</a:t>
            </a:r>
            <a:endParaRPr lang="en-US" sz="4000" dirty="0" smtClean="0"/>
          </a:p>
          <a:p>
            <a:r>
              <a:rPr lang="en-US" sz="3200" dirty="0" smtClean="0"/>
              <a:t>At what point is it okay for the U.S. to get involved in conflicts between two other countries?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4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81000"/>
            <a:ext cx="5029200" cy="624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u="sng" dirty="0">
                <a:solidFill>
                  <a:srgbClr val="92D050"/>
                </a:solidFill>
                <a:latin typeface="Rockwell" charset="0"/>
              </a:rPr>
              <a:t>1967; The Six-Day War </a:t>
            </a:r>
            <a:r>
              <a:rPr lang="en-US" sz="2800" b="1" dirty="0">
                <a:latin typeface="Rockwell" charset="0"/>
              </a:rPr>
              <a:t>– </a:t>
            </a:r>
            <a:r>
              <a:rPr lang="en-US" sz="2800" dirty="0">
                <a:latin typeface="Rockwell" charset="0"/>
              </a:rPr>
              <a:t>Israel initiates a strike on Egyptian air force on the ground – destroys them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Rockwell" charset="0"/>
              </a:rPr>
              <a:t>Israel captures East </a:t>
            </a:r>
            <a:r>
              <a:rPr lang="en-US" sz="2800" u="sng" dirty="0">
                <a:solidFill>
                  <a:srgbClr val="92D050"/>
                </a:solidFill>
                <a:latin typeface="Rockwell" charset="0"/>
              </a:rPr>
              <a:t>Jerusalem</a:t>
            </a:r>
            <a:r>
              <a:rPr lang="en-US" sz="2800" dirty="0">
                <a:latin typeface="Rockwell" charset="0"/>
              </a:rPr>
              <a:t> and the </a:t>
            </a:r>
            <a:r>
              <a:rPr lang="en-US" sz="2800" u="sng" dirty="0">
                <a:solidFill>
                  <a:srgbClr val="92D050"/>
                </a:solidFill>
                <a:latin typeface="Rockwell" charset="0"/>
              </a:rPr>
              <a:t>West</a:t>
            </a:r>
            <a:r>
              <a:rPr lang="en-US" sz="2800" dirty="0">
                <a:latin typeface="Rockwell" charset="0"/>
              </a:rPr>
              <a:t> </a:t>
            </a:r>
            <a:r>
              <a:rPr lang="en-US" sz="2800" u="sng" dirty="0">
                <a:solidFill>
                  <a:srgbClr val="92D050"/>
                </a:solidFill>
                <a:latin typeface="Rockwell" charset="0"/>
              </a:rPr>
              <a:t>Bank</a:t>
            </a:r>
            <a:r>
              <a:rPr lang="en-US" sz="2800" dirty="0">
                <a:latin typeface="Rockwell" charset="0"/>
              </a:rPr>
              <a:t> from Jordan, the  </a:t>
            </a:r>
            <a:r>
              <a:rPr lang="en-US" sz="2800" u="sng" dirty="0">
                <a:solidFill>
                  <a:srgbClr val="92D050"/>
                </a:solidFill>
                <a:latin typeface="Rockwell" charset="0"/>
              </a:rPr>
              <a:t>Golan Heights </a:t>
            </a:r>
            <a:r>
              <a:rPr lang="en-US" sz="2800" dirty="0">
                <a:latin typeface="Rockwell" charset="0"/>
              </a:rPr>
              <a:t>from Syria, the Gaza Strip and Sinai Peninsula from </a:t>
            </a:r>
            <a:r>
              <a:rPr lang="en-US" sz="2800" u="sng" dirty="0">
                <a:solidFill>
                  <a:srgbClr val="92D050"/>
                </a:solidFill>
                <a:latin typeface="Rockwell" charset="0"/>
              </a:rPr>
              <a:t>Egypt</a:t>
            </a:r>
            <a:r>
              <a:rPr lang="en-US" sz="2800" dirty="0">
                <a:latin typeface="Rockwell" charset="0"/>
              </a:rPr>
              <a:t>.  All three become known as the </a:t>
            </a:r>
            <a:r>
              <a:rPr lang="en-US" sz="2800" u="sng" dirty="0">
                <a:solidFill>
                  <a:srgbClr val="92D050"/>
                </a:solidFill>
                <a:latin typeface="Rockwell" charset="0"/>
              </a:rPr>
              <a:t>Occupied Territories</a:t>
            </a:r>
            <a:r>
              <a:rPr lang="en-US" sz="2800" dirty="0">
                <a:latin typeface="Rockwell" charset="0"/>
              </a:rPr>
              <a:t>. </a:t>
            </a:r>
          </a:p>
          <a:p>
            <a:pPr marL="0" indent="0">
              <a:buNone/>
            </a:pPr>
            <a:endParaRPr lang="en-US" sz="2800" dirty="0">
              <a:latin typeface="Rockwell" charset="0"/>
            </a:endParaRPr>
          </a:p>
        </p:txBody>
      </p:sp>
      <p:pic>
        <p:nvPicPr>
          <p:cNvPr id="25603" name="Picture 11" descr="isr1967198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4088" y="914400"/>
            <a:ext cx="3617912" cy="5029200"/>
          </a:xfrm>
          <a:noFill/>
        </p:spPr>
      </p:pic>
      <p:sp>
        <p:nvSpPr>
          <p:cNvPr id="25604" name="Line 9"/>
          <p:cNvSpPr>
            <a:spLocks noChangeShapeType="1"/>
          </p:cNvSpPr>
          <p:nvPr/>
        </p:nvSpPr>
        <p:spPr bwMode="auto">
          <a:xfrm flipV="1">
            <a:off x="5486400" y="4876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0"/>
            <a:ext cx="7385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53491" y="609600"/>
            <a:ext cx="8215313" cy="62484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</a:rPr>
              <a:t>Discuss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What </a:t>
            </a:r>
            <a:r>
              <a:rPr lang="en-US" sz="2800" dirty="0" smtClean="0"/>
              <a:t>problem(s) </a:t>
            </a:r>
            <a:r>
              <a:rPr lang="en-US" sz="2800" dirty="0"/>
              <a:t>does the conflict between the Arabs and Israelis pose to the United States? 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 Should we be concerned with the situation there?  Why or why not?</a:t>
            </a:r>
          </a:p>
          <a:p>
            <a:pPr marL="0" indent="0">
              <a:buNone/>
            </a:pPr>
            <a:endParaRPr lang="en-US" sz="2800" dirty="0"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267691" y="792165"/>
            <a:ext cx="6248400" cy="914400"/>
          </a:xfrm>
        </p:spPr>
        <p:txBody>
          <a:bodyPr/>
          <a:lstStyle/>
          <a:p>
            <a:pPr marL="54864"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Israel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</a:endParaRP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267691" y="1787236"/>
            <a:ext cx="4343400" cy="468976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Rockwell" charset="0"/>
              </a:rPr>
              <a:t>1800 BCE – </a:t>
            </a:r>
            <a:r>
              <a:rPr lang="en-US" sz="2400" b="1" u="sng" dirty="0">
                <a:solidFill>
                  <a:srgbClr val="92D050"/>
                </a:solidFill>
                <a:latin typeface="Rockwell" charset="0"/>
              </a:rPr>
              <a:t>Hebrews:</a:t>
            </a:r>
            <a:r>
              <a:rPr lang="en-US" sz="2400" dirty="0">
                <a:latin typeface="Rockwell" charset="0"/>
              </a:rPr>
              <a:t> nomadic tribes from Canaan </a:t>
            </a:r>
            <a:r>
              <a:rPr lang="en-US" sz="2400" dirty="0" smtClean="0">
                <a:latin typeface="Rockwell" charset="0"/>
              </a:rPr>
              <a:t>(present </a:t>
            </a:r>
            <a:r>
              <a:rPr lang="en-US" sz="2400" dirty="0">
                <a:latin typeface="Rockwell" charset="0"/>
              </a:rPr>
              <a:t>day Iraq)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Rockwell" charset="0"/>
              </a:rPr>
              <a:t>Hebrews considered themselves the chosen people: direct  descendants of Abraham and Isaac as opposed to Arabs who believe themselves to be direct descendants of Abraham and Ishmael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Rockwell" charset="0"/>
              </a:rPr>
              <a:t>Hebrew belief was  Monotheistic  - Judaism (Jews)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>
              <a:latin typeface="Rockwell" charset="0"/>
            </a:endParaRPr>
          </a:p>
        </p:txBody>
      </p:sp>
      <p:pic>
        <p:nvPicPr>
          <p:cNvPr id="13317" name="Picture 8" descr="The Sacrifice of Isa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668" y="1219200"/>
            <a:ext cx="42846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0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94512" y="540332"/>
            <a:ext cx="43434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Rockwell" charset="0"/>
              </a:rPr>
              <a:t>1500 B.C.E. – Hebrews moved to Egypt because of a drought– used by Egyptians as a work force.</a:t>
            </a:r>
          </a:p>
          <a:p>
            <a:pPr eaLnBrk="1" hangingPunct="1"/>
            <a:r>
              <a:rPr lang="en-US" sz="2400" dirty="0">
                <a:latin typeface="Rockwell" charset="0"/>
              </a:rPr>
              <a:t>1250 – Moses led Hebrews back to Canaan (across Sinai)</a:t>
            </a:r>
          </a:p>
          <a:p>
            <a:pPr eaLnBrk="1" hangingPunct="1"/>
            <a:r>
              <a:rPr lang="en-US" sz="2400" dirty="0">
                <a:latin typeface="Rockwell" charset="0"/>
              </a:rPr>
              <a:t>1025 – Formed Kingdoms of Judea and Israel.  Kings David and Solomon build the first temple in 1000 BCE</a:t>
            </a:r>
          </a:p>
        </p:txBody>
      </p:sp>
      <p:pic>
        <p:nvPicPr>
          <p:cNvPr id="14339" name="Picture 15" descr="JERUSALE">
            <a:hlinkClick r:id="rId2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4512" y="4620780"/>
            <a:ext cx="3886200" cy="2152650"/>
          </a:xfrm>
        </p:spPr>
      </p:pic>
      <p:pic>
        <p:nvPicPr>
          <p:cNvPr id="14341" name="Picture 9" descr="egyptian_god_ammon_p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419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3" descr="crossing%20red%20se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81400"/>
            <a:ext cx="4191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8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38749" y="270165"/>
            <a:ext cx="8915400" cy="2286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Rockwell" charset="0"/>
              </a:rPr>
              <a:t>586 B.C.E - Conquered by Babylonians –1st temple destroyed – first </a:t>
            </a:r>
            <a:r>
              <a:rPr lang="en-US" sz="2800" b="1" u="sng" dirty="0">
                <a:solidFill>
                  <a:srgbClr val="92D050"/>
                </a:solidFill>
                <a:latin typeface="Rockwell" charset="0"/>
              </a:rPr>
              <a:t>Diaspora</a:t>
            </a:r>
            <a:r>
              <a:rPr lang="en-US" sz="2800" dirty="0">
                <a:latin typeface="Rockwell" charset="0"/>
              </a:rPr>
              <a:t> (scattering of people)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Rockwell" charset="0"/>
              </a:rPr>
              <a:t>539 BCE - Babylon falls to Persian Rule (Cyrus)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Rockwell" charset="0"/>
              </a:rPr>
              <a:t>300 BCE Persians allowed Hebrews back - built a second temple (165 BCE.)</a:t>
            </a:r>
          </a:p>
        </p:txBody>
      </p:sp>
      <p:pic>
        <p:nvPicPr>
          <p:cNvPr id="15363" name="Picture 10" descr="Crowds_at_Western_Wall2_tb_n0606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5897" y="2590800"/>
            <a:ext cx="4724400" cy="3429000"/>
          </a:xfrm>
          <a:noFill/>
        </p:spPr>
      </p:pic>
      <p:pic>
        <p:nvPicPr>
          <p:cNvPr id="15364" name="Picture 8" descr="Temple.jpg (165698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441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14"/>
          <p:cNvSpPr txBox="1">
            <a:spLocks noChangeArrowheads="1"/>
          </p:cNvSpPr>
          <p:nvPr/>
        </p:nvSpPr>
        <p:spPr bwMode="auto">
          <a:xfrm>
            <a:off x="1905000" y="6096001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Projected model of the 2</a:t>
            </a:r>
            <a:r>
              <a:rPr lang="en-US" baseline="30000"/>
              <a:t>nd</a:t>
            </a:r>
            <a:r>
              <a:rPr lang="en-US"/>
              <a:t> Temple</a:t>
            </a:r>
          </a:p>
        </p:txBody>
      </p:sp>
      <p:sp>
        <p:nvSpPr>
          <p:cNvPr id="15366" name="Text Box 15"/>
          <p:cNvSpPr txBox="1">
            <a:spLocks noChangeArrowheads="1"/>
          </p:cNvSpPr>
          <p:nvPr/>
        </p:nvSpPr>
        <p:spPr bwMode="auto">
          <a:xfrm>
            <a:off x="6905897" y="6026132"/>
            <a:ext cx="4283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Wailing Wall – the remaining remnants of the 2</a:t>
            </a:r>
            <a:r>
              <a:rPr lang="en-US" baseline="30000" dirty="0"/>
              <a:t>nd</a:t>
            </a:r>
            <a:r>
              <a:rPr lang="en-US" dirty="0"/>
              <a:t> Temple.</a:t>
            </a:r>
          </a:p>
        </p:txBody>
      </p:sp>
    </p:spTree>
    <p:extLst>
      <p:ext uri="{BB962C8B-B14F-4D97-AF65-F5344CB8AC3E}">
        <p14:creationId xmlns:p14="http://schemas.microsoft.com/office/powerpoint/2010/main" val="198785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66800" y="823118"/>
            <a:ext cx="4572000" cy="5821363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Rockwell" charset="0"/>
              </a:rPr>
              <a:t>70 CE Romans destroyed Jerusalem and the second temple  - second Jewish Diaspora (scattering Jews </a:t>
            </a:r>
            <a:r>
              <a:rPr lang="en-US" sz="2800" dirty="0" smtClean="0">
                <a:latin typeface="Rockwell" charset="0"/>
              </a:rPr>
              <a:t>to other parts </a:t>
            </a:r>
            <a:r>
              <a:rPr lang="en-US" sz="2800" dirty="0">
                <a:latin typeface="Rockwell" charset="0"/>
              </a:rPr>
              <a:t>of the world).</a:t>
            </a:r>
          </a:p>
          <a:p>
            <a:pPr eaLnBrk="1" hangingPunct="1"/>
            <a:r>
              <a:rPr lang="en-US" sz="2800" dirty="0">
                <a:latin typeface="Rockwell" charset="0"/>
              </a:rPr>
              <a:t>Romans renamed the area </a:t>
            </a:r>
            <a:r>
              <a:rPr lang="en-US" sz="2800" i="1" dirty="0">
                <a:latin typeface="Rockwell" charset="0"/>
              </a:rPr>
              <a:t>Syria </a:t>
            </a:r>
            <a:r>
              <a:rPr lang="en-US" sz="2800" i="1" dirty="0" err="1">
                <a:latin typeface="Rockwell" charset="0"/>
              </a:rPr>
              <a:t>Palaestina</a:t>
            </a:r>
            <a:r>
              <a:rPr lang="en-US" sz="2800" i="1" dirty="0">
                <a:latin typeface="Rockwell" charset="0"/>
              </a:rPr>
              <a:t> </a:t>
            </a:r>
            <a:r>
              <a:rPr lang="en-US" sz="2800" dirty="0">
                <a:latin typeface="Rockwell" charset="0"/>
              </a:rPr>
              <a:t>(after the Hebrew enemy Philistines)</a:t>
            </a:r>
          </a:p>
        </p:txBody>
      </p:sp>
      <p:pic>
        <p:nvPicPr>
          <p:cNvPr id="5" name="Picture 14" descr="palestina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64" y="304800"/>
            <a:ext cx="3958878" cy="6428509"/>
          </a:xfrm>
          <a:noFill/>
        </p:spPr>
      </p:pic>
      <p:sp>
        <p:nvSpPr>
          <p:cNvPr id="16388" name="Line 18"/>
          <p:cNvSpPr>
            <a:spLocks noChangeShapeType="1"/>
          </p:cNvSpPr>
          <p:nvPr/>
        </p:nvSpPr>
        <p:spPr bwMode="auto">
          <a:xfrm>
            <a:off x="5638800" y="3733800"/>
            <a:ext cx="1066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77639" y="381000"/>
            <a:ext cx="4419600" cy="579812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Rockwell" charset="0"/>
              </a:rPr>
              <a:t>313 CE </a:t>
            </a:r>
            <a:r>
              <a:rPr lang="en-US" sz="2800" b="1" u="sng" dirty="0">
                <a:solidFill>
                  <a:srgbClr val="92D050"/>
                </a:solidFill>
                <a:latin typeface="Rockwell" charset="0"/>
              </a:rPr>
              <a:t>Christianity</a:t>
            </a:r>
            <a:r>
              <a:rPr lang="en-US" sz="2800" dirty="0">
                <a:latin typeface="Rockwell" charset="0"/>
              </a:rPr>
              <a:t> centers in Jerusalem (due to Roman Emperor </a:t>
            </a:r>
            <a:r>
              <a:rPr lang="en-US" sz="2800" b="1" u="sng" dirty="0">
                <a:solidFill>
                  <a:srgbClr val="92D050"/>
                </a:solidFill>
                <a:latin typeface="Rockwell" charset="0"/>
              </a:rPr>
              <a:t>Constantine</a:t>
            </a:r>
            <a:r>
              <a:rPr lang="en-US" sz="2800" dirty="0">
                <a:latin typeface="Rockwell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Rockwell" charset="0"/>
              </a:rPr>
              <a:t>639 CE – Muslim Arab armies capture Jerusalem – build the </a:t>
            </a:r>
            <a:r>
              <a:rPr lang="en-US" sz="2800" b="1" u="sng" dirty="0">
                <a:solidFill>
                  <a:srgbClr val="92D050"/>
                </a:solidFill>
                <a:latin typeface="Rockwell" charset="0"/>
              </a:rPr>
              <a:t>Dome of the Rock</a:t>
            </a:r>
            <a:r>
              <a:rPr lang="en-US" sz="2800" dirty="0">
                <a:latin typeface="Rockwell" charset="0"/>
              </a:rPr>
              <a:t>	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Rockwell" charset="0"/>
              </a:rPr>
              <a:t>1096 CE Pope sends men to recapture the Holy Land </a:t>
            </a:r>
            <a:r>
              <a:rPr lang="en-US" sz="2800" b="1" u="sng" dirty="0">
                <a:latin typeface="Rockwell" charset="0"/>
              </a:rPr>
              <a:t>(</a:t>
            </a:r>
            <a:r>
              <a:rPr lang="en-US" sz="2800" b="1" u="sng" dirty="0">
                <a:solidFill>
                  <a:srgbClr val="92D050"/>
                </a:solidFill>
                <a:latin typeface="Rockwell" charset="0"/>
              </a:rPr>
              <a:t>Crusades</a:t>
            </a:r>
            <a:r>
              <a:rPr lang="en-US" sz="2800" b="1" dirty="0">
                <a:latin typeface="Rockwell" charset="0"/>
              </a:rPr>
              <a:t>)</a:t>
            </a:r>
            <a:r>
              <a:rPr lang="en-US" sz="2800" dirty="0">
                <a:latin typeface="Rockwell" charset="0"/>
              </a:rPr>
              <a:t>. Christians did not defeat the Arabs.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>
                <a:latin typeface="Rockwell" charset="0"/>
              </a:rPr>
              <a:t>1516 </a:t>
            </a:r>
            <a:r>
              <a:rPr lang="en-US" sz="2800" dirty="0">
                <a:latin typeface="Rockwell" charset="0"/>
              </a:rPr>
              <a:t>– 1917  </a:t>
            </a:r>
            <a:r>
              <a:rPr lang="en-US" sz="2800" b="1" u="sng" dirty="0">
                <a:solidFill>
                  <a:srgbClr val="92D050"/>
                </a:solidFill>
                <a:latin typeface="Rockwell" charset="0"/>
              </a:rPr>
              <a:t>Ottoman Turks</a:t>
            </a:r>
            <a:r>
              <a:rPr lang="en-US" sz="2800" dirty="0">
                <a:latin typeface="Rockwell" charset="0"/>
              </a:rPr>
              <a:t> (Muslims) take over Palestine</a:t>
            </a:r>
            <a:r>
              <a:rPr lang="en-US" sz="2400" dirty="0">
                <a:latin typeface="Rockwell" charset="0"/>
              </a:rPr>
              <a:t>.</a:t>
            </a:r>
          </a:p>
        </p:txBody>
      </p:sp>
      <p:pic>
        <p:nvPicPr>
          <p:cNvPr id="17412" name="Picture 12" descr="DOME_OF_ROCK_AERIAL_TB_N03190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4" descr="dome_of_the_rock_ins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05200"/>
            <a:ext cx="4343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15"/>
          <p:cNvSpPr txBox="1">
            <a:spLocks noChangeArrowheads="1"/>
          </p:cNvSpPr>
          <p:nvPr/>
        </p:nvSpPr>
        <p:spPr bwMode="auto">
          <a:xfrm>
            <a:off x="7010400" y="3160713"/>
            <a:ext cx="297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The Dome of the Rock</a:t>
            </a:r>
          </a:p>
        </p:txBody>
      </p:sp>
    </p:spTree>
    <p:extLst>
      <p:ext uri="{BB962C8B-B14F-4D97-AF65-F5344CB8AC3E}">
        <p14:creationId xmlns:p14="http://schemas.microsoft.com/office/powerpoint/2010/main" val="254435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0255" y="2424545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What is each religions claim to the Holy Land?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649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v.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Sometimes people confuse culture and religion when talking about the issues in the </a:t>
            </a:r>
            <a:r>
              <a:rPr lang="en-US" sz="2800" dirty="0"/>
              <a:t>M</a:t>
            </a:r>
            <a:r>
              <a:rPr lang="en-US" sz="2800" dirty="0" smtClean="0"/>
              <a:t>iddle East, since terms can get used </a:t>
            </a:r>
            <a:r>
              <a:rPr lang="en-US" sz="2800" dirty="0" err="1" smtClean="0"/>
              <a:t>interchangably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“Arab” describes a culture (predominantly Muslim)</a:t>
            </a:r>
          </a:p>
          <a:p>
            <a:r>
              <a:rPr lang="en-US" sz="2800" dirty="0" smtClean="0"/>
              <a:t>“Jew” or “Hebrew” can describe both a culture and a religion</a:t>
            </a:r>
          </a:p>
          <a:p>
            <a:endParaRPr lang="en-US" sz="2800" dirty="0"/>
          </a:p>
          <a:p>
            <a:pPr algn="ctr"/>
            <a:r>
              <a:rPr lang="en-US" sz="2800" dirty="0" smtClean="0"/>
              <a:t>Is there such thing as a Jewish Arab?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984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1725</TotalTime>
  <Words>975</Words>
  <Application>Microsoft Office PowerPoint</Application>
  <PresentationFormat>Widescreen</PresentationFormat>
  <Paragraphs>85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Rockwell</vt:lpstr>
      <vt:lpstr>Symbol</vt:lpstr>
      <vt:lpstr>Retrospect</vt:lpstr>
      <vt:lpstr>The Establishment of Israel</vt:lpstr>
      <vt:lpstr>PowerPoint Presentation</vt:lpstr>
      <vt:lpstr>Israel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Culture v. Religion</vt:lpstr>
      <vt:lpstr>PowerPoint Presentation</vt:lpstr>
      <vt:lpstr>PowerPoint Presentation</vt:lpstr>
      <vt:lpstr>PowerPoint Presentation</vt:lpstr>
      <vt:lpstr>United Nations – Oct 1945</vt:lpstr>
      <vt:lpstr>UN Security Council (a.k.a. The one people care about)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American Fork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Establishment of Israel</dc:title>
  <dc:creator>Tamara McMurray</dc:creator>
  <cp:lastModifiedBy>MATTHEW BIRD</cp:lastModifiedBy>
  <cp:revision>23</cp:revision>
  <cp:lastPrinted>2014-08-24T20:57:50Z</cp:lastPrinted>
  <dcterms:created xsi:type="dcterms:W3CDTF">2014-02-11T15:49:58Z</dcterms:created>
  <dcterms:modified xsi:type="dcterms:W3CDTF">2018-02-13T22:30:36Z</dcterms:modified>
</cp:coreProperties>
</file>