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79" r:id="rId4"/>
    <p:sldId id="280" r:id="rId5"/>
    <p:sldId id="282" r:id="rId6"/>
    <p:sldId id="283" r:id="rId7"/>
    <p:sldId id="284" r:id="rId8"/>
    <p:sldId id="286" r:id="rId9"/>
    <p:sldId id="287" r:id="rId10"/>
    <p:sldId id="288" r:id="rId11"/>
    <p:sldId id="285" r:id="rId12"/>
    <p:sldId id="289" r:id="rId13"/>
    <p:sldId id="290" r:id="rId14"/>
    <p:sldId id="292" r:id="rId15"/>
    <p:sldId id="291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hlPAj38rH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err="1" smtClean="0"/>
              <a:t>AoC</a:t>
            </a:r>
            <a:r>
              <a:rPr lang="en-US" dirty="0" smtClean="0"/>
              <a:t> pt. 2 and Constitutional Convention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#2: Who counts as a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one of the houses is based on population, who counts?</a:t>
            </a:r>
          </a:p>
          <a:p>
            <a:pPr marL="45720" indent="0">
              <a:buNone/>
            </a:pPr>
            <a:r>
              <a:rPr lang="en-US" sz="2800" dirty="0" smtClean="0"/>
              <a:t>Northern states: </a:t>
            </a:r>
            <a:r>
              <a:rPr lang="en-US" sz="2800" i="1" dirty="0" smtClean="0"/>
              <a:t>“Slaves are not people, duh.”</a:t>
            </a:r>
          </a:p>
          <a:p>
            <a:pPr marL="45720" indent="0">
              <a:buNone/>
            </a:pPr>
            <a:r>
              <a:rPr lang="en-US" sz="2800" dirty="0" smtClean="0"/>
              <a:t>Southern states: </a:t>
            </a:r>
            <a:r>
              <a:rPr lang="en-US" sz="2800" i="1" dirty="0" smtClean="0"/>
              <a:t>“Slaves are totally people”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 flipH="1" flipV="1">
            <a:off x="444136" y="3063240"/>
            <a:ext cx="851263" cy="1645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flipH="1" flipV="1">
            <a:off x="444134" y="2429691"/>
            <a:ext cx="851263" cy="22794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7" y="4376057"/>
            <a:ext cx="29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 mistake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6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3/5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Eventually they settled on counting slaves as 3/5 of a person 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 representation purposes</a:t>
            </a:r>
          </a:p>
          <a:p>
            <a:pPr lvl="1"/>
            <a:r>
              <a:rPr lang="en-US" sz="2400" dirty="0" smtClean="0"/>
              <a:t>Not for rights purposes</a:t>
            </a:r>
          </a:p>
          <a:p>
            <a:pPr lvl="1"/>
            <a:r>
              <a:rPr lang="en-US" sz="2400" dirty="0" smtClean="0"/>
              <a:t>That was still 0/5 of a person</a:t>
            </a:r>
          </a:p>
          <a:p>
            <a:r>
              <a:rPr lang="en-US" sz="2600" dirty="0" smtClean="0"/>
              <a:t>Bird, mention the slave trade compromise here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7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60320"/>
            <a:ext cx="9601200" cy="3383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Why does everyone want representation so bad?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oapbo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9" y="587829"/>
            <a:ext cx="10281648" cy="58920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 Race!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www.youtube.com/watch?v=DhlPAj38rHc</a:t>
            </a:r>
            <a:endParaRPr lang="en-US" sz="2800" dirty="0" smtClean="0"/>
          </a:p>
          <a:p>
            <a:r>
              <a:rPr lang="en-US" sz="2800" dirty="0" smtClean="0"/>
              <a:t>Write down your 5 flashcard questions and their answers</a:t>
            </a:r>
          </a:p>
          <a:p>
            <a:r>
              <a:rPr lang="en-US" sz="2800" dirty="0" smtClean="0"/>
              <a:t>Move your butt one seat down the row and read each question and answer for that set.  Initial next to each question as you read it</a:t>
            </a:r>
          </a:p>
          <a:p>
            <a:r>
              <a:rPr lang="en-US" sz="2800" dirty="0" smtClean="0"/>
              <a:t>I’ll ask each person a random question from your row. The first row to all answer correctly wins!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future reference…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Discussion Questions</a:t>
            </a:r>
          </a:p>
          <a:p>
            <a:pPr lvl="1"/>
            <a:r>
              <a:rPr lang="en-US" sz="2800" dirty="0" smtClean="0"/>
              <a:t>What do you want to learn in a government class?</a:t>
            </a:r>
          </a:p>
          <a:p>
            <a:pPr lvl="1"/>
            <a:r>
              <a:rPr lang="en-US" sz="2800" dirty="0" smtClean="0"/>
              <a:t>What do you need to know to be an informed citizen?</a:t>
            </a:r>
          </a:p>
          <a:p>
            <a:pPr lvl="1"/>
            <a:r>
              <a:rPr lang="en-US" sz="2800" dirty="0" smtClean="0"/>
              <a:t>How can I make this required class useful to you?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Powers did congress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your groups, read the assigned </a:t>
            </a:r>
            <a:r>
              <a:rPr lang="en-US" sz="2800" dirty="0" smtClean="0"/>
              <a:t>section </a:t>
            </a:r>
            <a:r>
              <a:rPr lang="en-US" sz="2800" dirty="0" smtClean="0"/>
              <a:t>of the Articles of Confederation.  Summarize what powers the federal government had in </a:t>
            </a:r>
            <a:r>
              <a:rPr lang="en-US" sz="2800" dirty="0" smtClean="0"/>
              <a:t>your</a:t>
            </a:r>
            <a:r>
              <a:rPr lang="en-US" sz="2800" dirty="0" smtClean="0"/>
              <a:t> </a:t>
            </a:r>
            <a:r>
              <a:rPr lang="en-US" sz="2800" dirty="0" smtClean="0"/>
              <a:t>section </a:t>
            </a:r>
            <a:r>
              <a:rPr lang="en-US" sz="2800" dirty="0" smtClean="0"/>
              <a:t>of</a:t>
            </a:r>
            <a:r>
              <a:rPr lang="en-US" sz="2800" dirty="0" smtClean="0"/>
              <a:t> </a:t>
            </a:r>
            <a:r>
              <a:rPr lang="en-US" sz="2800" dirty="0" smtClean="0"/>
              <a:t>your organizer</a:t>
            </a:r>
          </a:p>
          <a:p>
            <a:r>
              <a:rPr lang="en-US" sz="2800" dirty="0" smtClean="0"/>
              <a:t>Form a grou</a:t>
            </a:r>
            <a:r>
              <a:rPr lang="en-US" sz="2800" dirty="0" smtClean="0"/>
              <a:t>p with one member from each article.  Share out what powers each article gives the federal government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1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No federal taxes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Passing a law needed </a:t>
            </a:r>
            <a:r>
              <a:rPr lang="en-US" sz="2800" i="1" dirty="0" smtClean="0"/>
              <a:t>unanimous </a:t>
            </a:r>
            <a:r>
              <a:rPr lang="en-US" sz="2800" dirty="0" smtClean="0"/>
              <a:t>consent from the states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No national court system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No national currency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No national army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4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Pendulum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617" y="2742407"/>
            <a:ext cx="1727781" cy="4180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 smtClean="0"/>
              <a:t>Tyranny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57605" y="2742407"/>
            <a:ext cx="2372216" cy="41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3600" dirty="0" smtClean="0"/>
              <a:t>Freedom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9909" y="1645920"/>
            <a:ext cx="1332411" cy="1615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99612" y="1778726"/>
            <a:ext cx="1332411" cy="1615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25045" y="3010986"/>
            <a:ext cx="1415143" cy="133676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88218" y="2233748"/>
            <a:ext cx="55551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ART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May-Sept 1787</a:t>
            </a:r>
          </a:p>
          <a:p>
            <a:r>
              <a:rPr lang="en-US" sz="2800" dirty="0" smtClean="0"/>
              <a:t>Originally meant to revise the </a:t>
            </a:r>
            <a:r>
              <a:rPr lang="en-US" sz="2800" dirty="0" err="1" smtClean="0"/>
              <a:t>AoC</a:t>
            </a:r>
            <a:endParaRPr lang="en-US" sz="2800" dirty="0" smtClean="0"/>
          </a:p>
          <a:p>
            <a:r>
              <a:rPr lang="en-US" sz="2800" dirty="0" smtClean="0"/>
              <a:t>Eventually decided to just start over</a:t>
            </a:r>
            <a:endParaRPr lang="en-US" sz="2800" dirty="0"/>
          </a:p>
        </p:txBody>
      </p:sp>
      <p:pic>
        <p:nvPicPr>
          <p:cNvPr id="4098" name="Picture 2" descr="https://upload.wikimedia.org/wikipedia/commons/thumb/9/9d/Scene_at_the_Signing_of_the_Constitution_of_the_United_States.jpg/350px-Scene_at_the_Signing_of_the_Constitution_of_the_United_Sta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29" y="2168206"/>
            <a:ext cx="5179255" cy="33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The Question: How many delegates should each state send to Congress?</a:t>
            </a:r>
          </a:p>
          <a:p>
            <a:r>
              <a:rPr lang="en-US" sz="2800" dirty="0" smtClean="0"/>
              <a:t>Small states said it should be the same for everybody</a:t>
            </a:r>
          </a:p>
          <a:p>
            <a:r>
              <a:rPr lang="en-US" sz="2800" dirty="0" smtClean="0"/>
              <a:t>Big states said states with more people should have more representatives</a:t>
            </a:r>
            <a:endParaRPr lang="en-US" sz="2800" dirty="0"/>
          </a:p>
        </p:txBody>
      </p:sp>
      <p:sp>
        <p:nvSpPr>
          <p:cNvPr id="13" name="Curved Left Arrow 12"/>
          <p:cNvSpPr/>
          <p:nvPr/>
        </p:nvSpPr>
        <p:spPr>
          <a:xfrm flipH="1" flipV="1">
            <a:off x="354874" y="2854234"/>
            <a:ext cx="940526" cy="20639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572000"/>
            <a:ext cx="261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Jersey Plan</a:t>
            </a:r>
            <a:endParaRPr lang="en-US" sz="2400" b="1" dirty="0"/>
          </a:p>
        </p:txBody>
      </p:sp>
      <p:sp>
        <p:nvSpPr>
          <p:cNvPr id="15" name="Curved Left Arrow 14"/>
          <p:cNvSpPr/>
          <p:nvPr/>
        </p:nvSpPr>
        <p:spPr>
          <a:xfrm flipV="1">
            <a:off x="10427426" y="3487783"/>
            <a:ext cx="938348" cy="13150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4029" y="4456501"/>
            <a:ext cx="261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Virginia Plan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66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a group, come up with reasons why your plan is more fair than the other</a:t>
            </a:r>
          </a:p>
          <a:p>
            <a:r>
              <a:rPr lang="en-US" sz="2800" dirty="0" smtClean="0"/>
              <a:t>Elect one representative to make your case in front of the convention</a:t>
            </a:r>
          </a:p>
          <a:p>
            <a:r>
              <a:rPr lang="en-US" sz="2800" dirty="0" smtClean="0"/>
              <a:t>No compromises (yet)! Just come up with reasons why yours is good and theirs is bad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2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resolve this conflict in a way that is fair to everybody (big </a:t>
            </a:r>
            <a:r>
              <a:rPr lang="en-US" sz="2800" i="1" dirty="0" smtClean="0"/>
              <a:t>and</a:t>
            </a:r>
            <a:r>
              <a:rPr lang="en-US" sz="2800" dirty="0" smtClean="0"/>
              <a:t> small states)?</a:t>
            </a:r>
          </a:p>
          <a:p>
            <a:pPr lvl="1"/>
            <a:r>
              <a:rPr lang="en-US" sz="2400" dirty="0" smtClean="0"/>
              <a:t>Hint: how does the legislative branch look?</a:t>
            </a:r>
          </a:p>
          <a:p>
            <a:r>
              <a:rPr lang="en-US" sz="2600" u="sng" dirty="0" smtClean="0"/>
              <a:t>Connecticut Plan</a:t>
            </a:r>
            <a:r>
              <a:rPr lang="en-US" sz="2600" dirty="0" smtClean="0"/>
              <a:t>: have a </a:t>
            </a:r>
            <a:r>
              <a:rPr lang="en-US" sz="2600" i="1" dirty="0" smtClean="0"/>
              <a:t>bicameral</a:t>
            </a:r>
            <a:r>
              <a:rPr lang="en-US" sz="2600" dirty="0" smtClean="0"/>
              <a:t> legislature where one house is equal representation and the other is based on population</a:t>
            </a:r>
          </a:p>
          <a:p>
            <a:pPr lvl="1"/>
            <a:r>
              <a:rPr lang="en-US" sz="2400" dirty="0" smtClean="0"/>
              <a:t>Also known as the Great Compromise</a:t>
            </a:r>
          </a:p>
          <a:p>
            <a:r>
              <a:rPr lang="en-US" sz="2600" dirty="0" smtClean="0"/>
              <a:t>Did this give everybody what they wanted?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86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26080"/>
            <a:ext cx="9601200" cy="301751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 smtClean="0"/>
              <a:t>And they all lived happily ever…</a:t>
            </a:r>
            <a:endParaRPr lang="en-US" sz="4400" dirty="0"/>
          </a:p>
        </p:txBody>
      </p:sp>
      <p:pic>
        <p:nvPicPr>
          <p:cNvPr id="1026" name="Picture 2" descr="Image result for ps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00">
            <a:off x="3048000" y="848768"/>
            <a:ext cx="6096000" cy="5334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464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Wingdings</vt:lpstr>
      <vt:lpstr>Red Line Business 16x9</vt:lpstr>
      <vt:lpstr>AoC pt. 2 and Constitutional Convention</vt:lpstr>
      <vt:lpstr>What Powers did congress have?</vt:lpstr>
      <vt:lpstr>Weaknesses of the Articles</vt:lpstr>
      <vt:lpstr>The Pendulum </vt:lpstr>
      <vt:lpstr>The Constitutional Convention</vt:lpstr>
      <vt:lpstr>Issue #1: Representation</vt:lpstr>
      <vt:lpstr>Debate!</vt:lpstr>
      <vt:lpstr>The Great Compromise</vt:lpstr>
      <vt:lpstr>PowerPoint Presentation</vt:lpstr>
      <vt:lpstr>Issue #2: Who counts as a person</vt:lpstr>
      <vt:lpstr>3/5 Compromise</vt:lpstr>
      <vt:lpstr>PowerPoint Presentation</vt:lpstr>
      <vt:lpstr>PowerPoint Presentation</vt:lpstr>
      <vt:lpstr>Flashcard Race!</vt:lpstr>
      <vt:lpstr>For future reference…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2019-09-04T22:35:14Z</dcterms:created>
  <dcterms:modified xsi:type="dcterms:W3CDTF">2019-09-04T23:42:24Z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