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77" r:id="rId3"/>
    <p:sldId id="281" r:id="rId4"/>
    <p:sldId id="280" r:id="rId5"/>
    <p:sldId id="287" r:id="rId6"/>
    <p:sldId id="282" r:id="rId7"/>
    <p:sldId id="284" r:id="rId8"/>
    <p:sldId id="283" r:id="rId9"/>
    <p:sldId id="285" r:id="rId10"/>
    <p:sldId id="286"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p:cViewPr varScale="1">
        <p:scale>
          <a:sx n="73" d="100"/>
          <a:sy n="73" d="100"/>
        </p:scale>
        <p:origin x="618"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9/4/2019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7" name="Rectangle 6"/>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809625" y="514350"/>
            <a:ext cx="6191250" cy="609600"/>
          </a:xfrm>
        </p:spPr>
        <p:txBody>
          <a:bodyPr/>
          <a:lstStyle>
            <a:lvl1pPr>
              <a:defRPr baseline="0"/>
            </a:lvl1pPr>
          </a:lstStyle>
          <a:p>
            <a:r>
              <a:rPr lang="en-US" dirty="0" smtClean="0"/>
              <a:t>Journal #</a:t>
            </a:r>
            <a:endParaRPr lang="en-US" dirty="0"/>
          </a:p>
        </p:txBody>
      </p:sp>
      <p:sp>
        <p:nvSpPr>
          <p:cNvPr id="9"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3" hasCustomPrompt="1"/>
          </p:nvPr>
        </p:nvSpPr>
        <p:spPr>
          <a:xfrm>
            <a:off x="8172450" y="819150"/>
            <a:ext cx="3752850" cy="5372100"/>
          </a:xfrm>
        </p:spPr>
        <p:txBody>
          <a:bodyPr/>
          <a:lstStyle>
            <a:lvl1pPr>
              <a:defRPr baseline="0"/>
            </a:lvl1pPr>
          </a:lstStyle>
          <a:p>
            <a:pPr marL="45720" indent="0">
              <a:buNone/>
            </a:pPr>
            <a:r>
              <a:rPr lang="en-US" dirty="0">
                <a:solidFill>
                  <a:schemeClr val="accent1"/>
                </a:solidFill>
                <a:effectLst>
                  <a:outerShdw blurRad="38100" dist="38100" dir="2700000" algn="tl">
                    <a:srgbClr val="000000">
                      <a:alpha val="43137"/>
                    </a:srgbClr>
                  </a:outerShdw>
                </a:effectLst>
              </a:rPr>
              <a:t>OBJECTIVE</a:t>
            </a:r>
          </a:p>
          <a:p>
            <a:pPr marL="45720" indent="0">
              <a:spcBef>
                <a:spcPts val="1200"/>
              </a:spcBef>
              <a:buNone/>
            </a:pPr>
            <a:r>
              <a:rPr lang="en-US" dirty="0"/>
              <a:t>Students will…</a:t>
            </a:r>
          </a:p>
          <a:p>
            <a:pPr>
              <a:spcBef>
                <a:spcPts val="600"/>
              </a:spcBef>
              <a:buFont typeface="Wingdings" panose="05000000000000000000" pitchFamily="2" charset="2"/>
              <a:buChar char="§"/>
            </a:pPr>
            <a:r>
              <a:rPr lang="en-US" dirty="0" smtClean="0"/>
              <a:t>[Objective 1]</a:t>
            </a:r>
            <a:endParaRPr lang="en-US" dirty="0"/>
          </a:p>
          <a:p>
            <a:pPr>
              <a:spcBef>
                <a:spcPts val="600"/>
              </a:spcBef>
              <a:buFont typeface="Wingdings" panose="05000000000000000000" pitchFamily="2" charset="2"/>
              <a:buChar char="§"/>
            </a:pPr>
            <a:r>
              <a:rPr lang="en-US" dirty="0" smtClean="0"/>
              <a:t>[Objective 2]</a:t>
            </a:r>
            <a:endParaRPr lang="en-US" dirty="0"/>
          </a:p>
          <a:p>
            <a:pPr marL="45720" indent="0">
              <a:buNone/>
            </a:pPr>
            <a:endParaRPr lang="en-US" dirty="0"/>
          </a:p>
          <a:p>
            <a:pPr marL="45720" indent="0">
              <a:buNone/>
            </a:pPr>
            <a:r>
              <a:rPr lang="en-US" dirty="0">
                <a:solidFill>
                  <a:schemeClr val="accent1"/>
                </a:solidFill>
                <a:effectLst>
                  <a:outerShdw blurRad="38100" dist="38100" dir="2700000" algn="tl">
                    <a:srgbClr val="000000">
                      <a:alpha val="43137"/>
                    </a:srgbClr>
                  </a:outerShdw>
                </a:effectLst>
              </a:rPr>
              <a:t>AGENDA</a:t>
            </a:r>
          </a:p>
          <a:p>
            <a:pPr>
              <a:spcBef>
                <a:spcPts val="600"/>
              </a:spcBef>
              <a:buFont typeface="Wingdings" panose="05000000000000000000" pitchFamily="2" charset="2"/>
              <a:buChar char="§"/>
            </a:pPr>
            <a:r>
              <a:rPr lang="en-US" dirty="0" smtClean="0"/>
              <a:t>[Item 1]</a:t>
            </a:r>
            <a:endParaRPr lang="en-US" dirty="0"/>
          </a:p>
          <a:p>
            <a:pPr>
              <a:spcBef>
                <a:spcPts val="600"/>
              </a:spcBef>
              <a:buFont typeface="Wingdings" panose="05000000000000000000" pitchFamily="2" charset="2"/>
              <a:buChar char="§"/>
            </a:pPr>
            <a:r>
              <a:rPr lang="en-US" dirty="0" smtClean="0"/>
              <a:t>[Item 2]</a:t>
            </a:r>
            <a:endParaRPr lang="en-US" dirty="0"/>
          </a:p>
          <a:p>
            <a:pPr>
              <a:spcBef>
                <a:spcPts val="600"/>
              </a:spcBef>
              <a:buFont typeface="Wingdings" panose="05000000000000000000" pitchFamily="2" charset="2"/>
              <a:buChar char="§"/>
            </a:pPr>
            <a:r>
              <a:rPr lang="en-US" dirty="0" smtClean="0"/>
              <a:t>[Item 3]</a:t>
            </a:r>
          </a:p>
          <a:p>
            <a:pPr marL="45720" indent="0">
              <a:buNone/>
            </a:pPr>
            <a:endParaRPr lang="en-US" dirty="0"/>
          </a:p>
        </p:txBody>
      </p:sp>
    </p:spTree>
    <p:extLst>
      <p:ext uri="{BB962C8B-B14F-4D97-AF65-F5344CB8AC3E}">
        <p14:creationId xmlns:p14="http://schemas.microsoft.com/office/powerpoint/2010/main" val="18411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ideba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3727" y="0"/>
            <a:ext cx="4438273" cy="6858594"/>
          </a:xfrm>
          <a:prstGeom prst="rect">
            <a:avLst/>
          </a:prstGeom>
        </p:spPr>
      </p:pic>
      <p:sp>
        <p:nvSpPr>
          <p:cNvPr id="2"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
        <p:nvSpPr>
          <p:cNvPr id="10" name="Rectangle 9"/>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8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344150" cy="2743200"/>
          </a:xfrm>
        </p:spPr>
        <p:txBody>
          <a:bodyPr/>
          <a:lstStyle/>
          <a:p>
            <a:r>
              <a:rPr lang="en-US" dirty="0" smtClean="0"/>
              <a:t>Actually a History Class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future reference…</a:t>
            </a:r>
            <a:endParaRPr lang="en-US" dirty="0"/>
          </a:p>
        </p:txBody>
      </p:sp>
      <p:sp>
        <p:nvSpPr>
          <p:cNvPr id="3" name="Content Placeholder 2"/>
          <p:cNvSpPr>
            <a:spLocks noGrp="1"/>
          </p:cNvSpPr>
          <p:nvPr>
            <p:ph idx="1"/>
          </p:nvPr>
        </p:nvSpPr>
        <p:spPr/>
        <p:txBody>
          <a:bodyPr>
            <a:normAutofit/>
          </a:bodyPr>
          <a:lstStyle/>
          <a:p>
            <a:pPr marL="45720" indent="0">
              <a:buNone/>
            </a:pPr>
            <a:r>
              <a:rPr lang="en-US" sz="2800" dirty="0" smtClean="0"/>
              <a:t>Discussion Questions</a:t>
            </a:r>
          </a:p>
          <a:p>
            <a:pPr lvl="1"/>
            <a:r>
              <a:rPr lang="en-US" sz="2400" dirty="0" smtClean="0"/>
              <a:t>What do you want to learn in a government class?</a:t>
            </a:r>
          </a:p>
          <a:p>
            <a:pPr lvl="1"/>
            <a:r>
              <a:rPr lang="en-US" sz="2400" dirty="0" smtClean="0"/>
              <a:t>What do you need to know to be an informed citizen?</a:t>
            </a:r>
          </a:p>
          <a:p>
            <a:pPr lvl="1"/>
            <a:r>
              <a:rPr lang="en-US" sz="2400" dirty="0" smtClean="0"/>
              <a:t>How can I make this required class useful to you?</a:t>
            </a:r>
            <a:endParaRPr lang="en-US" sz="2400" dirty="0"/>
          </a:p>
        </p:txBody>
      </p:sp>
    </p:spTree>
    <p:extLst>
      <p:ext uri="{BB962C8B-B14F-4D97-AF65-F5344CB8AC3E}">
        <p14:creationId xmlns:p14="http://schemas.microsoft.com/office/powerpoint/2010/main" val="300795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Boring for </a:t>
            </a:r>
            <a:r>
              <a:rPr lang="en-US" dirty="0" err="1" smtClean="0"/>
              <a:t>realsies</a:t>
            </a:r>
            <a:r>
              <a:rPr lang="en-US" dirty="0" smtClean="0"/>
              <a:t> seating chart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07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Talk about philosophy?</a:t>
            </a:r>
            <a:endParaRPr lang="en-US" dirty="0"/>
          </a:p>
        </p:txBody>
      </p:sp>
      <p:sp>
        <p:nvSpPr>
          <p:cNvPr id="3" name="Content Placeholder 2"/>
          <p:cNvSpPr>
            <a:spLocks noGrp="1"/>
          </p:cNvSpPr>
          <p:nvPr>
            <p:ph idx="1"/>
          </p:nvPr>
        </p:nvSpPr>
        <p:spPr/>
        <p:txBody>
          <a:bodyPr>
            <a:normAutofit/>
          </a:bodyPr>
          <a:lstStyle/>
          <a:p>
            <a:r>
              <a:rPr lang="en-US" sz="2800" dirty="0" smtClean="0"/>
              <a:t>These random dudes were studied by the founding fathers and influenced their ideas</a:t>
            </a:r>
          </a:p>
          <a:p>
            <a:r>
              <a:rPr lang="en-US" sz="2800" dirty="0" smtClean="0"/>
              <a:t>Compare these quotes from Locke’s </a:t>
            </a:r>
            <a:r>
              <a:rPr lang="en-US" sz="2800" i="1" dirty="0" smtClean="0"/>
              <a:t>Second Treatise on Government</a:t>
            </a:r>
            <a:r>
              <a:rPr lang="en-US" sz="2800" dirty="0" smtClean="0"/>
              <a:t> to Jefferson’s </a:t>
            </a:r>
            <a:r>
              <a:rPr lang="en-US" sz="2800" i="1" dirty="0" smtClean="0"/>
              <a:t>Declaration of Independence</a:t>
            </a:r>
          </a:p>
          <a:p>
            <a:pPr lvl="1"/>
            <a:r>
              <a:rPr lang="en-US" sz="2600" dirty="0" smtClean="0"/>
              <a:t>Pg. 10-14</a:t>
            </a:r>
          </a:p>
          <a:p>
            <a:endParaRPr lang="en-US" sz="2800" dirty="0"/>
          </a:p>
        </p:txBody>
      </p:sp>
    </p:spTree>
    <p:extLst>
      <p:ext uri="{BB962C8B-B14F-4D97-AF65-F5344CB8AC3E}">
        <p14:creationId xmlns:p14="http://schemas.microsoft.com/office/powerpoint/2010/main" val="284122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Spicy </a:t>
            </a:r>
            <a:r>
              <a:rPr lang="en-US" dirty="0" err="1" smtClean="0"/>
              <a:t>Gov</a:t>
            </a:r>
            <a:r>
              <a:rPr lang="en-US" dirty="0" smtClean="0"/>
              <a:t> Meme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536"/>
          <a:stretch/>
        </p:blipFill>
        <p:spPr>
          <a:xfrm>
            <a:off x="2240280" y="89009"/>
            <a:ext cx="7711440" cy="6677550"/>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3867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the constitution our first government?</a:t>
            </a:r>
            <a:endParaRPr lang="en-US" dirty="0"/>
          </a:p>
        </p:txBody>
      </p:sp>
      <p:sp>
        <p:nvSpPr>
          <p:cNvPr id="3" name="Content Placeholder 2"/>
          <p:cNvSpPr>
            <a:spLocks noGrp="1"/>
          </p:cNvSpPr>
          <p:nvPr>
            <p:ph idx="1"/>
          </p:nvPr>
        </p:nvSpPr>
        <p:spPr/>
        <p:txBody>
          <a:bodyPr>
            <a:normAutofit/>
          </a:bodyPr>
          <a:lstStyle/>
          <a:p>
            <a:r>
              <a:rPr lang="en-US" sz="2800" u="sng" dirty="0" smtClean="0"/>
              <a:t>Articles of Confederation</a:t>
            </a:r>
            <a:r>
              <a:rPr lang="en-US" sz="2800" dirty="0" smtClean="0"/>
              <a:t>: the Founding Fathers’ first attempt at writing a governing document</a:t>
            </a:r>
          </a:p>
          <a:p>
            <a:r>
              <a:rPr lang="en-US" sz="2800" dirty="0" smtClean="0"/>
              <a:t>Ultimately failed and had to be rewritten… why?</a:t>
            </a:r>
          </a:p>
          <a:p>
            <a:r>
              <a:rPr lang="en-US" sz="2800" dirty="0" smtClean="0"/>
              <a:t>Take out a piece of paper and fold it in half (hotdog style), then in thirds.</a:t>
            </a:r>
            <a:endParaRPr lang="en-US" sz="2800" dirty="0"/>
          </a:p>
        </p:txBody>
      </p:sp>
    </p:spTree>
    <p:extLst>
      <p:ext uri="{BB962C8B-B14F-4D97-AF65-F5344CB8AC3E}">
        <p14:creationId xmlns:p14="http://schemas.microsoft.com/office/powerpoint/2010/main" val="393615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III – The Point of it all</a:t>
            </a:r>
            <a:endParaRPr lang="en-US" dirty="0"/>
          </a:p>
        </p:txBody>
      </p:sp>
      <p:sp>
        <p:nvSpPr>
          <p:cNvPr id="3" name="Content Placeholder 2"/>
          <p:cNvSpPr>
            <a:spLocks noGrp="1"/>
          </p:cNvSpPr>
          <p:nvPr>
            <p:ph idx="1"/>
          </p:nvPr>
        </p:nvSpPr>
        <p:spPr/>
        <p:txBody>
          <a:bodyPr>
            <a:normAutofit/>
          </a:bodyPr>
          <a:lstStyle/>
          <a:p>
            <a:pPr marL="45720" indent="0">
              <a:buNone/>
            </a:pPr>
            <a:r>
              <a:rPr lang="en-US" sz="3200" i="1" dirty="0" smtClean="0"/>
              <a:t>“The </a:t>
            </a:r>
            <a:r>
              <a:rPr lang="en-US" sz="3200" i="1" dirty="0"/>
              <a:t>said states hereby severally enter into a firm league of friendship with each other, for their common </a:t>
            </a:r>
            <a:r>
              <a:rPr lang="en-US" sz="3200" i="1" dirty="0" smtClean="0"/>
              <a:t>defense</a:t>
            </a:r>
            <a:r>
              <a:rPr lang="en-US" sz="3200" i="1" dirty="0"/>
              <a:t>, the security of their Liberties, and their mutual and general welfare, binding themselves to assist each other, against all force offered to, or attacks made upon them, or any of them, on account of religion, sovereignty, trade, or any other </a:t>
            </a:r>
            <a:r>
              <a:rPr lang="en-US" sz="3200" i="1" dirty="0" smtClean="0"/>
              <a:t>pretense </a:t>
            </a:r>
            <a:r>
              <a:rPr lang="en-US" sz="3200" i="1" dirty="0"/>
              <a:t>whatever</a:t>
            </a:r>
            <a:r>
              <a:rPr lang="en-US" sz="3200" i="1" dirty="0" smtClean="0"/>
              <a:t>.”</a:t>
            </a:r>
          </a:p>
          <a:p>
            <a:pPr marL="45720" indent="0">
              <a:buNone/>
            </a:pPr>
            <a:r>
              <a:rPr lang="en-US" sz="3200" dirty="0" smtClean="0"/>
              <a:t>Why did the states write the Articles?</a:t>
            </a:r>
            <a:endParaRPr lang="en-US" sz="3200" dirty="0"/>
          </a:p>
        </p:txBody>
      </p:sp>
    </p:spTree>
    <p:extLst>
      <p:ext uri="{BB962C8B-B14F-4D97-AF65-F5344CB8AC3E}">
        <p14:creationId xmlns:p14="http://schemas.microsoft.com/office/powerpoint/2010/main" val="40711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 – But…</a:t>
            </a:r>
            <a:endParaRPr lang="en-US" dirty="0"/>
          </a:p>
        </p:txBody>
      </p:sp>
      <p:sp>
        <p:nvSpPr>
          <p:cNvPr id="3" name="Content Placeholder 2"/>
          <p:cNvSpPr>
            <a:spLocks noGrp="1"/>
          </p:cNvSpPr>
          <p:nvPr>
            <p:ph idx="1"/>
          </p:nvPr>
        </p:nvSpPr>
        <p:spPr/>
        <p:txBody>
          <a:bodyPr>
            <a:normAutofit/>
          </a:bodyPr>
          <a:lstStyle/>
          <a:p>
            <a:pPr marL="45720" indent="0">
              <a:buNone/>
            </a:pPr>
            <a:r>
              <a:rPr lang="en-US" sz="3200" i="1" dirty="0" smtClean="0"/>
              <a:t>“Each </a:t>
            </a:r>
            <a:r>
              <a:rPr lang="en-US" sz="3200" i="1" dirty="0"/>
              <a:t>state retains its sovereignty, freedom and independence, and every Power, Jurisdiction and right, which is not by this confederation expressly delegated to the United States, in Congress assembled</a:t>
            </a:r>
            <a:r>
              <a:rPr lang="en-US" sz="3200" i="1" dirty="0" smtClean="0"/>
              <a:t>.”</a:t>
            </a:r>
          </a:p>
          <a:p>
            <a:pPr marL="45720" indent="0">
              <a:buNone/>
            </a:pPr>
            <a:r>
              <a:rPr lang="en-US" sz="3200" dirty="0" smtClean="0"/>
              <a:t>What are the possible issues with this article?</a:t>
            </a:r>
            <a:endParaRPr lang="en-US" sz="3200" dirty="0"/>
          </a:p>
        </p:txBody>
      </p:sp>
    </p:spTree>
    <p:extLst>
      <p:ext uri="{BB962C8B-B14F-4D97-AF65-F5344CB8AC3E}">
        <p14:creationId xmlns:p14="http://schemas.microsoft.com/office/powerpoint/2010/main" val="324468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Powers did congress have?</a:t>
            </a:r>
            <a:endParaRPr lang="en-US" dirty="0"/>
          </a:p>
        </p:txBody>
      </p:sp>
      <p:sp>
        <p:nvSpPr>
          <p:cNvPr id="3" name="Content Placeholder 2"/>
          <p:cNvSpPr>
            <a:spLocks noGrp="1"/>
          </p:cNvSpPr>
          <p:nvPr>
            <p:ph idx="1"/>
          </p:nvPr>
        </p:nvSpPr>
        <p:spPr/>
        <p:txBody>
          <a:bodyPr>
            <a:normAutofit/>
          </a:bodyPr>
          <a:lstStyle/>
          <a:p>
            <a:r>
              <a:rPr lang="en-US" sz="2800" dirty="0" smtClean="0"/>
              <a:t>In your groups, read the assigned sections of the Articles of Confederation.  Summarize what powers the federal government had in each section in your organizer</a:t>
            </a:r>
          </a:p>
          <a:p>
            <a:r>
              <a:rPr lang="en-US" sz="2800" dirty="0" smtClean="0"/>
              <a:t>Prepare a spokesperson for each article you read (different person for each article)</a:t>
            </a:r>
            <a:endParaRPr lang="en-US" sz="2800" dirty="0"/>
          </a:p>
        </p:txBody>
      </p:sp>
    </p:spTree>
    <p:extLst>
      <p:ext uri="{BB962C8B-B14F-4D97-AF65-F5344CB8AC3E}">
        <p14:creationId xmlns:p14="http://schemas.microsoft.com/office/powerpoint/2010/main" val="6775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the Articles</a:t>
            </a:r>
            <a:endParaRPr lang="en-US" dirty="0"/>
          </a:p>
        </p:txBody>
      </p:sp>
      <p:sp>
        <p:nvSpPr>
          <p:cNvPr id="3" name="Content Placeholder 2"/>
          <p:cNvSpPr>
            <a:spLocks noGrp="1"/>
          </p:cNvSpPr>
          <p:nvPr>
            <p:ph idx="1"/>
          </p:nvPr>
        </p:nvSpPr>
        <p:spPr/>
        <p:txBody>
          <a:bodyPr>
            <a:normAutofit/>
          </a:bodyPr>
          <a:lstStyle/>
          <a:p>
            <a:pPr marL="560070" indent="-514350">
              <a:buFont typeface="+mj-lt"/>
              <a:buAutoNum type="arabicPeriod"/>
            </a:pPr>
            <a:r>
              <a:rPr lang="en-US" sz="2800" dirty="0" smtClean="0"/>
              <a:t>No federal taxes</a:t>
            </a:r>
          </a:p>
          <a:p>
            <a:pPr marL="560070" indent="-514350">
              <a:buFont typeface="+mj-lt"/>
              <a:buAutoNum type="arabicPeriod"/>
            </a:pPr>
            <a:r>
              <a:rPr lang="en-US" sz="2800" dirty="0" smtClean="0"/>
              <a:t>Passing a law needed </a:t>
            </a:r>
            <a:r>
              <a:rPr lang="en-US" sz="2800" i="1" dirty="0" smtClean="0"/>
              <a:t>unanimous </a:t>
            </a:r>
            <a:r>
              <a:rPr lang="en-US" sz="2800" dirty="0" smtClean="0"/>
              <a:t>consent from the states</a:t>
            </a:r>
          </a:p>
          <a:p>
            <a:pPr marL="560070" indent="-514350">
              <a:buFont typeface="+mj-lt"/>
              <a:buAutoNum type="arabicPeriod"/>
            </a:pPr>
            <a:r>
              <a:rPr lang="en-US" sz="2800" dirty="0" smtClean="0"/>
              <a:t>No national court system</a:t>
            </a:r>
          </a:p>
          <a:p>
            <a:pPr marL="560070" indent="-514350">
              <a:buFont typeface="+mj-lt"/>
              <a:buAutoNum type="arabicPeriod"/>
            </a:pPr>
            <a:r>
              <a:rPr lang="en-US" sz="2800" dirty="0" smtClean="0"/>
              <a:t>No national currency</a:t>
            </a:r>
          </a:p>
          <a:p>
            <a:pPr marL="560070" indent="-514350">
              <a:buFont typeface="+mj-lt"/>
              <a:buAutoNum type="arabicPeriod"/>
            </a:pPr>
            <a:r>
              <a:rPr lang="en-US" sz="2800" dirty="0" smtClean="0"/>
              <a:t>No national army</a:t>
            </a:r>
            <a:endParaRPr lang="en-US" sz="2800" dirty="0"/>
          </a:p>
        </p:txBody>
      </p:sp>
    </p:spTree>
    <p:extLst>
      <p:ext uri="{BB962C8B-B14F-4D97-AF65-F5344CB8AC3E}">
        <p14:creationId xmlns:p14="http://schemas.microsoft.com/office/powerpoint/2010/main" val="27366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 of the War" id="{A517FBEF-B105-4247-BF76-5EA8B8DB0D6C}" vid="{C641FCF8-4895-4272-8CB2-84EF65A7D16E}"/>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Line</Template>
  <TotalTime>0</TotalTime>
  <Words>354</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Cambria</vt:lpstr>
      <vt:lpstr>Wingdings</vt:lpstr>
      <vt:lpstr>Red Line Business 16x9</vt:lpstr>
      <vt:lpstr>Actually a History Class</vt:lpstr>
      <vt:lpstr>A Boring for realsies seating chart</vt:lpstr>
      <vt:lpstr>Why Talk about philosophy?</vt:lpstr>
      <vt:lpstr>A Spicy Gov Meme</vt:lpstr>
      <vt:lpstr>Was the constitution our first government?</vt:lpstr>
      <vt:lpstr>Article III – The Point of it all</vt:lpstr>
      <vt:lpstr>Article II – But…</vt:lpstr>
      <vt:lpstr>What Powers did congress have?</vt:lpstr>
      <vt:lpstr>Weaknesses of the Articles</vt:lpstr>
      <vt:lpstr>For future reference…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2019-09-02T23:26:45Z</dcterms:created>
  <dcterms:modified xsi:type="dcterms:W3CDTF">2019-09-04T23:45:49Z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