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92" r:id="rId3"/>
    <p:sldId id="277" r:id="rId4"/>
    <p:sldId id="293" r:id="rId5"/>
    <p:sldId id="27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5" r:id="rId16"/>
    <p:sldId id="279" r:id="rId17"/>
    <p:sldId id="294" r:id="rId18"/>
    <p:sldId id="295" r:id="rId19"/>
    <p:sldId id="296" r:id="rId20"/>
    <p:sldId id="297" r:id="rId21"/>
    <p:sldId id="298" r:id="rId22"/>
    <p:sldId id="301" r:id="rId23"/>
    <p:sldId id="302" r:id="rId24"/>
    <p:sldId id="303" r:id="rId25"/>
    <p:sldId id="304" r:id="rId26"/>
    <p:sldId id="306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lt6R1KD4E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https://www.youtube.com/watch?v=tlt6R1KD4E0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Rules of civil cases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4" name="Picture 2" descr="Image result for 6th amend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0"/>
            <a:ext cx="5658031" cy="47929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cruel or unusual punishment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7170" name="Picture 2" descr="Image result for unusual punis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5437701" cy="37490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5131526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rights, too</a:t>
            </a:r>
          </a:p>
          <a:p>
            <a:r>
              <a:rPr lang="en-US" sz="2800" u="sng" dirty="0" err="1" smtClean="0"/>
              <a:t>Unenumerated</a:t>
            </a:r>
            <a:r>
              <a:rPr lang="en-US" sz="2800" u="sng" dirty="0" smtClean="0"/>
              <a:t> Rights</a:t>
            </a:r>
            <a:r>
              <a:rPr lang="en-US" sz="2800" dirty="0" smtClean="0"/>
              <a:t>: Rights that we have that aren’t listed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10242" name="Picture 2" descr="Image result for 9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24000"/>
            <a:ext cx="5043442" cy="39717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Power belongs to the People!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9218" name="Picture 2" descr="Image result for 9th amend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2" y="613955"/>
            <a:ext cx="4218123" cy="54835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come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Review the amendments in the Bill of Rights with a partner. You will be quizzed on them today!</a:t>
            </a:r>
          </a:p>
          <a:p>
            <a:pPr marL="45720" indent="0">
              <a:buNone/>
            </a:pPr>
            <a:r>
              <a:rPr lang="en-US" sz="2800" i="1" dirty="0" smtClean="0"/>
              <a:t>Spoiler Alert: This is the majority of your Unit 3 test, that’s why we’re hitting it so hard.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381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Duel!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Sit on your desk!</a:t>
            </a:r>
          </a:p>
          <a:p>
            <a:r>
              <a:rPr lang="en-US" sz="2800" dirty="0" smtClean="0"/>
              <a:t>Going around the room, you will compete to be the first one to throw the correct hand gesture for the amendment that I announce.  If you win, you keep going; longest streak=champion of the world</a:t>
            </a:r>
            <a:endParaRPr lang="en-US" sz="2800" dirty="0"/>
          </a:p>
        </p:txBody>
      </p:sp>
      <p:pic>
        <p:nvPicPr>
          <p:cNvPr id="11266" name="Picture 2" descr="Image result for two opposing fa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22" y="4014425"/>
            <a:ext cx="2690313" cy="26903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cases!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Tinker v. Des Moines </a:t>
            </a:r>
            <a:r>
              <a:rPr lang="en-US" sz="2800" dirty="0" smtClean="0"/>
              <a:t>– Freedom of speech in </a:t>
            </a:r>
            <a:r>
              <a:rPr lang="en-US" sz="2800" dirty="0" smtClean="0"/>
              <a:t>schools</a:t>
            </a:r>
          </a:p>
          <a:p>
            <a:pPr lvl="1"/>
            <a:r>
              <a:rPr lang="en-US" sz="2600" dirty="0" smtClean="0"/>
              <a:t>Protesting Vietnam by wearing arm bands</a:t>
            </a:r>
            <a:endParaRPr lang="en-US" sz="2600" dirty="0" smtClean="0"/>
          </a:p>
          <a:p>
            <a:r>
              <a:rPr lang="en-US" sz="2800" i="1" dirty="0" smtClean="0"/>
              <a:t>Texas v. Johnson </a:t>
            </a:r>
            <a:r>
              <a:rPr lang="en-US" sz="2800" dirty="0" smtClean="0"/>
              <a:t>– Flag burning</a:t>
            </a:r>
          </a:p>
          <a:p>
            <a:r>
              <a:rPr lang="en-US" sz="2800" i="1" dirty="0" smtClean="0"/>
              <a:t>New York Times v. US </a:t>
            </a:r>
            <a:r>
              <a:rPr lang="en-US" sz="2800" dirty="0" smtClean="0"/>
              <a:t>– Freedom of the press over classified documents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Santa Fe Independent School District v Doe</a:t>
            </a:r>
            <a:r>
              <a:rPr lang="en-US" sz="2800" dirty="0" smtClean="0"/>
              <a:t> – Prayer at public school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8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of the Accused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Gideon v. Wainwright</a:t>
            </a:r>
            <a:r>
              <a:rPr lang="en-US" sz="2800" dirty="0" smtClean="0"/>
              <a:t> – Right to a defense attorney</a:t>
            </a:r>
          </a:p>
          <a:p>
            <a:r>
              <a:rPr lang="en-US" sz="2800" i="1" dirty="0" smtClean="0"/>
              <a:t>Miranda v. Arizona</a:t>
            </a:r>
            <a:r>
              <a:rPr lang="en-US" sz="2800" dirty="0" smtClean="0"/>
              <a:t> – Warn the accused of their rights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2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A Unit in a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13 (1865)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slavery</a:t>
            </a:r>
          </a:p>
        </p:txBody>
      </p:sp>
      <p:pic>
        <p:nvPicPr>
          <p:cNvPr id="1030" name="Picture 6" descr="Image result for no sla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0" y="2240740"/>
            <a:ext cx="6681881" cy="26268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14 (1868)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Birthright citizenship</a:t>
            </a:r>
          </a:p>
          <a:p>
            <a:r>
              <a:rPr lang="en-US" sz="2800" dirty="0" smtClean="0"/>
              <a:t>Equal protection under the law</a:t>
            </a:r>
          </a:p>
        </p:txBody>
      </p:sp>
      <p:pic>
        <p:nvPicPr>
          <p:cNvPr id="2050" name="Picture 2" descr="Image result for 14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65" y="2897776"/>
            <a:ext cx="5383077" cy="36149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15 (1870)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races can vote</a:t>
            </a:r>
          </a:p>
        </p:txBody>
      </p:sp>
      <p:pic>
        <p:nvPicPr>
          <p:cNvPr id="3074" name="Picture 2" descr="Image result for 15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69" y="1690687"/>
            <a:ext cx="5715000" cy="43910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19 (1920)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genders can vote</a:t>
            </a:r>
          </a:p>
        </p:txBody>
      </p:sp>
      <p:pic>
        <p:nvPicPr>
          <p:cNvPr id="4098" name="Picture 2" descr="Image result for 19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2" y="2385065"/>
            <a:ext cx="6373495" cy="3558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Jim Crow Laws</a:t>
            </a:r>
            <a:r>
              <a:rPr lang="en-US" sz="2800" dirty="0" smtClean="0"/>
              <a:t>: Laws that allowed for segregation throughout the South</a:t>
            </a:r>
          </a:p>
          <a:p>
            <a:pPr lvl="1"/>
            <a:r>
              <a:rPr lang="en-US" sz="2600" dirty="0" smtClean="0"/>
              <a:t>Spoiler Alert – This is bad</a:t>
            </a:r>
          </a:p>
          <a:p>
            <a:r>
              <a:rPr lang="en-US" sz="2800" u="sng" dirty="0" smtClean="0"/>
              <a:t>Civil Rights Act</a:t>
            </a:r>
            <a:r>
              <a:rPr lang="en-US" sz="2800" dirty="0" smtClean="0"/>
              <a:t>: Stopped discrimination based on race, gender, etc. in public places</a:t>
            </a:r>
          </a:p>
        </p:txBody>
      </p:sp>
    </p:spTree>
    <p:extLst>
      <p:ext uri="{BB962C8B-B14F-4D97-AF65-F5344CB8AC3E}">
        <p14:creationId xmlns:p14="http://schemas.microsoft.com/office/powerpoint/2010/main" val="36711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Roe v. Wade </a:t>
            </a:r>
            <a:r>
              <a:rPr lang="en-US" sz="2800" dirty="0" smtClean="0"/>
              <a:t>- Abortion</a:t>
            </a:r>
          </a:p>
          <a:p>
            <a:r>
              <a:rPr lang="en-US" sz="2800" i="1" dirty="0" smtClean="0"/>
              <a:t>Plessy v. Ferguson</a:t>
            </a:r>
            <a:r>
              <a:rPr lang="en-US" sz="2800" dirty="0" smtClean="0"/>
              <a:t> – Separate but </a:t>
            </a:r>
            <a:r>
              <a:rPr lang="en-US" sz="2800" dirty="0" smtClean="0"/>
              <a:t>equal</a:t>
            </a:r>
          </a:p>
          <a:p>
            <a:pPr lvl="1"/>
            <a:r>
              <a:rPr lang="en-US" sz="2600" dirty="0" smtClean="0"/>
              <a:t>Spoiler Alert – This is bad</a:t>
            </a:r>
            <a:endParaRPr lang="en-US" sz="2600" dirty="0" smtClean="0"/>
          </a:p>
          <a:p>
            <a:r>
              <a:rPr lang="en-US" sz="2800" i="1" dirty="0" smtClean="0"/>
              <a:t>Brown v. Board of Education</a:t>
            </a:r>
            <a:r>
              <a:rPr lang="en-US" sz="2800" dirty="0" smtClean="0"/>
              <a:t> – Separate isn’t equal</a:t>
            </a:r>
          </a:p>
          <a:p>
            <a:r>
              <a:rPr lang="en-US" sz="2800" i="1" dirty="0" smtClean="0"/>
              <a:t>University of California v. Bakke</a:t>
            </a:r>
            <a:r>
              <a:rPr lang="en-US" sz="2800" dirty="0" smtClean="0"/>
              <a:t> – Affirmative Action</a:t>
            </a:r>
          </a:p>
          <a:p>
            <a:r>
              <a:rPr lang="en-US" sz="2800" i="1" dirty="0" smtClean="0"/>
              <a:t>Korematsu v. US</a:t>
            </a:r>
            <a:r>
              <a:rPr lang="en-US" sz="2800" dirty="0" smtClean="0"/>
              <a:t> – Japanese </a:t>
            </a:r>
            <a:r>
              <a:rPr lang="en-US" sz="2800" dirty="0" smtClean="0"/>
              <a:t>Internment</a:t>
            </a:r>
          </a:p>
          <a:p>
            <a:pPr lvl="1"/>
            <a:r>
              <a:rPr lang="en-US" sz="2600" dirty="0" smtClean="0"/>
              <a:t>Spoiler Alert – This </a:t>
            </a:r>
            <a:r>
              <a:rPr lang="en-US" sz="2600" smtClean="0"/>
              <a:t>is bad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187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Quiz!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What is a civil liberty?</a:t>
            </a:r>
          </a:p>
          <a:p>
            <a:pPr marL="365760" lvl="1" indent="0">
              <a:buNone/>
            </a:pPr>
            <a:r>
              <a:rPr lang="en-US" sz="2400" i="1" dirty="0" smtClean="0"/>
              <a:t>Hint: Civil is the key word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What 5 things are protected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amendment</a:t>
            </a:r>
          </a:p>
          <a:p>
            <a:pPr marL="365760" lvl="1" indent="0">
              <a:buNone/>
            </a:pPr>
            <a:r>
              <a:rPr lang="en-US" sz="2400" i="1" dirty="0" smtClean="0"/>
              <a:t>Hint: SRAPP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What are civil rights?</a:t>
            </a:r>
          </a:p>
        </p:txBody>
      </p:sp>
    </p:spTree>
    <p:extLst>
      <p:ext uri="{BB962C8B-B14F-4D97-AF65-F5344CB8AC3E}">
        <p14:creationId xmlns:p14="http://schemas.microsoft.com/office/powerpoint/2010/main" val="9329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 basic rights (SRAPP)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1026" name="Picture 2" descr="Image result for 1st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6" y="1828800"/>
            <a:ext cx="5581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2240" y="5199017"/>
            <a:ext cx="4572000" cy="431074"/>
          </a:xfrm>
          <a:prstGeom prst="rect">
            <a:avLst/>
          </a:prstGeom>
          <a:solidFill>
            <a:srgbClr val="3C3A3A"/>
          </a:solidFill>
          <a:ln>
            <a:solidFill>
              <a:srgbClr val="3C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Right to bear arms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2050" name="Picture 2" descr="Image result for bear 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6" y="704850"/>
            <a:ext cx="3933825" cy="523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Quarter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3074" name="Picture 2" descr="Image result for no quar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18699" r="20245" b="22981"/>
          <a:stretch/>
        </p:blipFill>
        <p:spPr bwMode="auto">
          <a:xfrm>
            <a:off x="6662193" y="1175657"/>
            <a:ext cx="4234407" cy="428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Search and Seizure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4098" name="Picture 2" descr="Image result for search and sei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5" y="1201783"/>
            <a:ext cx="4415245" cy="44152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Due Process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3152"/>
          <a:stretch/>
        </p:blipFill>
        <p:spPr bwMode="auto">
          <a:xfrm>
            <a:off x="6096000" y="1524000"/>
            <a:ext cx="5283396" cy="40094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Rights of the Accused</a:t>
            </a:r>
          </a:p>
          <a:p>
            <a:r>
              <a:rPr lang="en-US" sz="2800" dirty="0" smtClean="0"/>
              <a:t>Class hand gesture</a:t>
            </a:r>
            <a:endParaRPr lang="en-US" sz="2800" dirty="0"/>
          </a:p>
        </p:txBody>
      </p:sp>
      <p:pic>
        <p:nvPicPr>
          <p:cNvPr id="6146" name="Picture 2" descr="Image result for 6th amend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0"/>
            <a:ext cx="5658031" cy="479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449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Wingdings</vt:lpstr>
      <vt:lpstr>Red Line Business 16x9</vt:lpstr>
      <vt:lpstr>PowerPoint Presentation</vt:lpstr>
      <vt:lpstr>A Unit in a day</vt:lpstr>
      <vt:lpstr>Weekly Quiz!</vt:lpstr>
      <vt:lpstr>Amendment 1 </vt:lpstr>
      <vt:lpstr>Amendment 2 </vt:lpstr>
      <vt:lpstr>Amendment 3 </vt:lpstr>
      <vt:lpstr>Amendment 4 </vt:lpstr>
      <vt:lpstr>Amendment 5 </vt:lpstr>
      <vt:lpstr>Amendment 6</vt:lpstr>
      <vt:lpstr>Amendment 7</vt:lpstr>
      <vt:lpstr>Amendment 8</vt:lpstr>
      <vt:lpstr>Amendment 9 </vt:lpstr>
      <vt:lpstr>Amendment 10 </vt:lpstr>
      <vt:lpstr>As you come in…</vt:lpstr>
      <vt:lpstr>Gesture Duel!</vt:lpstr>
      <vt:lpstr>Supreme court cases!</vt:lpstr>
      <vt:lpstr>Freedom of Expression</vt:lpstr>
      <vt:lpstr>Freedom of Religion</vt:lpstr>
      <vt:lpstr>Rights of the Accused</vt:lpstr>
      <vt:lpstr>Civil Rights</vt:lpstr>
      <vt:lpstr>Amendment 13 (1865) </vt:lpstr>
      <vt:lpstr>Amendment 14 (1868) </vt:lpstr>
      <vt:lpstr>Amendment 15 (1870)</vt:lpstr>
      <vt:lpstr>Amendment 19 (1920)</vt:lpstr>
      <vt:lpstr>Laws</vt:lpstr>
      <vt:lpstr>Court cases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2019-10-23T16:01:31Z</dcterms:created>
  <dcterms:modified xsi:type="dcterms:W3CDTF">2019-11-05T14:18:14Z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