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8" r:id="rId4"/>
    <p:sldId id="279" r:id="rId5"/>
    <p:sldId id="293" r:id="rId6"/>
    <p:sldId id="258" r:id="rId7"/>
    <p:sldId id="259" r:id="rId8"/>
    <p:sldId id="280" r:id="rId9"/>
    <p:sldId id="260" r:id="rId10"/>
    <p:sldId id="287" r:id="rId11"/>
    <p:sldId id="286" r:id="rId12"/>
    <p:sldId id="261" r:id="rId13"/>
    <p:sldId id="285" r:id="rId14"/>
    <p:sldId id="281" r:id="rId15"/>
    <p:sldId id="284" r:id="rId16"/>
    <p:sldId id="282" r:id="rId17"/>
    <p:sldId id="262" r:id="rId18"/>
    <p:sldId id="263" r:id="rId19"/>
    <p:sldId id="264" r:id="rId20"/>
    <p:sldId id="290" r:id="rId21"/>
    <p:sldId id="291" r:id="rId22"/>
    <p:sldId id="265" r:id="rId23"/>
    <p:sldId id="288" r:id="rId24"/>
    <p:sldId id="289" r:id="rId25"/>
    <p:sldId id="266" r:id="rId26"/>
    <p:sldId id="292" r:id="rId27"/>
    <p:sldId id="267" r:id="rId28"/>
    <p:sldId id="283" r:id="rId29"/>
    <p:sldId id="268" r:id="rId30"/>
    <p:sldId id="269" r:id="rId31"/>
    <p:sldId id="270" r:id="rId32"/>
    <p:sldId id="272" r:id="rId33"/>
    <p:sldId id="273" r:id="rId34"/>
    <p:sldId id="27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564FC584-A1D2-A94A-98B6-390E8C61DE56}" type="datetimeFigureOut">
              <a:rPr lang="en-US" smtClean="0"/>
              <a:pPr/>
              <a:t>10/8/2018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21CAD139-3DCE-9C48-89AF-6BBA6AF7B6E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C584-A1D2-A94A-98B6-390E8C61DE56}"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AD139-3DCE-9C48-89AF-6BBA6AF7B6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C584-A1D2-A94A-98B6-390E8C61DE56}"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AD139-3DCE-9C48-89AF-6BBA6AF7B6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C584-A1D2-A94A-98B6-390E8C61DE56}"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AD139-3DCE-9C48-89AF-6BBA6AF7B6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564FC584-A1D2-A94A-98B6-390E8C61DE56}" type="datetimeFigureOut">
              <a:rPr lang="en-US" smtClean="0"/>
              <a:pPr/>
              <a:t>10/8/2018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21CAD139-3DCE-9C48-89AF-6BBA6AF7B6E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FC584-A1D2-A94A-98B6-390E8C61DE56}"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21CAD139-3DCE-9C48-89AF-6BBA6AF7B6E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4FC584-A1D2-A94A-98B6-390E8C61DE56}"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21CAD139-3DCE-9C48-89AF-6BBA6AF7B6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FC584-A1D2-A94A-98B6-390E8C61DE56}"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AD139-3DCE-9C48-89AF-6BBA6AF7B6E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FC584-A1D2-A94A-98B6-390E8C61DE56}"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AD139-3DCE-9C48-89AF-6BBA6AF7B6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564FC584-A1D2-A94A-98B6-390E8C61DE56}" type="datetimeFigureOut">
              <a:rPr lang="en-US" smtClean="0"/>
              <a:pPr/>
              <a:t>10/8/2018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21CAD139-3DCE-9C48-89AF-6BBA6AF7B6E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564FC584-A1D2-A94A-98B6-390E8C61DE56}" type="datetimeFigureOut">
              <a:rPr lang="en-US" smtClean="0"/>
              <a:pPr/>
              <a:t>10/8/2018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21CAD139-3DCE-9C48-89AF-6BBA6AF7B6E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564FC584-A1D2-A94A-98B6-390E8C61DE56}" type="datetimeFigureOut">
              <a:rPr lang="en-US" smtClean="0"/>
              <a:pPr/>
              <a:t>10/8/2018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21CAD139-3DCE-9C48-89AF-6BBA6AF7B6E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Bloody Conflict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61223" y="1717932"/>
            <a:ext cx="5902289" cy="44919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i="1" dirty="0" smtClean="0"/>
              <a:t>One night, as we lay in bed after doing our two hours' sentry - we did two hours on and two hours off - my friend Jock said 'damn this, I cannot stand it any longer!' He took off his tunic - we slept in these - then he took off his jersey, then his shirt. He put his shirt in the middle of the dug-out floor and put his jersey and tunic on again. As we sat up in bed watching the shirt he had taken off and put it on the floor it actually lifted; it was swarming with lice.</a:t>
            </a:r>
            <a:br>
              <a:rPr lang="en-US" i="1" dirty="0" smtClean="0"/>
            </a:br>
            <a:r>
              <a:rPr lang="en-US" i="1" dirty="0" smtClean="0"/>
              <a:t>Interview</a:t>
            </a:r>
            <a:br>
              <a:rPr lang="en-US" i="1" dirty="0" smtClean="0"/>
            </a:br>
            <a:r>
              <a:rPr lang="en-US" i="1" dirty="0" smtClean="0"/>
              <a:t>Henry Gregory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Trenchfoot</a:t>
            </a:r>
            <a:endParaRPr lang="en-US" dirty="0"/>
          </a:p>
        </p:txBody>
      </p:sp>
      <p:sp>
        <p:nvSpPr>
          <p:cNvPr id="3" name="Content Placeholder 2"/>
          <p:cNvSpPr>
            <a:spLocks noGrp="1"/>
          </p:cNvSpPr>
          <p:nvPr>
            <p:ph idx="1"/>
          </p:nvPr>
        </p:nvSpPr>
        <p:spPr/>
        <p:txBody>
          <a:bodyPr/>
          <a:lstStyle/>
          <a:p>
            <a:r>
              <a:rPr lang="en-US" dirty="0" smtClean="0"/>
              <a:t>Men would stand for hours in water logged trenches</a:t>
            </a:r>
          </a:p>
          <a:p>
            <a:r>
              <a:rPr lang="en-US" dirty="0" smtClean="0"/>
              <a:t>They couldn’t remove wet socks or boots, feet would often go numb</a:t>
            </a:r>
          </a:p>
          <a:p>
            <a:r>
              <a:rPr lang="en-US" dirty="0" smtClean="0"/>
              <a:t>If untreated it results in amputation</a:t>
            </a:r>
          </a:p>
          <a:p>
            <a:r>
              <a:rPr lang="en-US" dirty="0" smtClean="0"/>
              <a:t>The military began requiring regular changing of socks and boots, as well as the use of whale oil to protect feet from getting wet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The trench, when we reached it, was half full of mud and water. We set to work to try and drain it. Our efforts were hampered by the fact that the French, who had first occupied it, had buried their dead in the bottom and sides. Every stroke of the pick encountered a body. The smell was awful.</a:t>
            </a:r>
            <a:br>
              <a:rPr lang="en-US" i="1" dirty="0" smtClean="0"/>
            </a:br>
            <a:r>
              <a:rPr lang="en-US" i="1" dirty="0" smtClean="0"/>
              <a:t>Memoirs</a:t>
            </a:r>
            <a:br>
              <a:rPr lang="en-US" i="1" dirty="0" smtClean="0"/>
            </a:br>
            <a:r>
              <a:rPr lang="en-US" i="1" dirty="0" smtClean="0"/>
              <a:t>Private Pollard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3286125" y="2295478"/>
            <a:ext cx="5400675" cy="368617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724231" y="837622"/>
            <a:ext cx="3403600" cy="408940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i="1" dirty="0" smtClean="0"/>
              <a:t>If you have never had trench feet described to you. I will tell you. Your feet swell to two or three times their normal size and go completely dead. You could stick a bayonet into them and not feel a thing. If you are fortunate enough not to lose your feet and the swelling begins to go down. It is then that the intolerable, indescribable agony begins. I have heard men cry and even scream with the pain and many had to have their feet and legs amputated.</a:t>
            </a:r>
            <a:br>
              <a:rPr lang="en-US" i="1" dirty="0" smtClean="0"/>
            </a:br>
            <a:r>
              <a:rPr lang="en-US" i="1" dirty="0" smtClean="0"/>
              <a:t>Post War Interview</a:t>
            </a:r>
            <a:br>
              <a:rPr lang="en-US" i="1" dirty="0" smtClean="0"/>
            </a:br>
            <a:r>
              <a:rPr lang="en-US" i="1" dirty="0" smtClean="0"/>
              <a:t>Sergeant Harry Roberts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838200" y="1022017"/>
            <a:ext cx="7848600"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Shellshock</a:t>
            </a:r>
            <a:endParaRPr lang="en-US" dirty="0"/>
          </a:p>
        </p:txBody>
      </p:sp>
      <p:sp>
        <p:nvSpPr>
          <p:cNvPr id="3" name="Content Placeholder 2"/>
          <p:cNvSpPr>
            <a:spLocks noGrp="1"/>
          </p:cNvSpPr>
          <p:nvPr>
            <p:ph idx="1"/>
          </p:nvPr>
        </p:nvSpPr>
        <p:spPr/>
        <p:txBody>
          <a:bodyPr/>
          <a:lstStyle/>
          <a:p>
            <a:r>
              <a:rPr lang="en-US" dirty="0" smtClean="0"/>
              <a:t>Symptoms include tiredness, irritability, giddiness, lack of concentration and headaches, ranging from moderate panic attacks to effective mental and physical paralysis</a:t>
            </a:r>
          </a:p>
          <a:p>
            <a:r>
              <a:rPr lang="en-US" dirty="0" smtClean="0"/>
              <a:t>80,000 cases in the </a:t>
            </a:r>
          </a:p>
          <a:p>
            <a:pPr>
              <a:buNone/>
            </a:pPr>
            <a:r>
              <a:rPr lang="en-US" dirty="0" smtClean="0"/>
              <a:t>British army alone</a:t>
            </a:r>
          </a:p>
          <a:p>
            <a:r>
              <a:rPr lang="en-US" dirty="0" smtClean="0"/>
              <a:t>Sounds like PTSD</a:t>
            </a:r>
            <a:endParaRPr lang="en-US" dirty="0"/>
          </a:p>
        </p:txBody>
      </p:sp>
      <p:pic>
        <p:nvPicPr>
          <p:cNvPr id="4" name="Picture 3"/>
          <p:cNvPicPr>
            <a:picLocks noChangeAspect="1" noChangeArrowheads="1"/>
          </p:cNvPicPr>
          <p:nvPr/>
        </p:nvPicPr>
        <p:blipFill>
          <a:blip r:embed="rId2"/>
          <a:srcRect/>
          <a:stretch>
            <a:fillRect/>
          </a:stretch>
        </p:blipFill>
        <p:spPr bwMode="auto">
          <a:xfrm>
            <a:off x="5331873" y="3853178"/>
            <a:ext cx="1868151" cy="2647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a:t>
            </a:r>
            <a:endParaRPr lang="en-US" dirty="0"/>
          </a:p>
        </p:txBody>
      </p:sp>
      <p:sp>
        <p:nvSpPr>
          <p:cNvPr id="3" name="Content Placeholder 2"/>
          <p:cNvSpPr>
            <a:spLocks noGrp="1"/>
          </p:cNvSpPr>
          <p:nvPr>
            <p:ph idx="1"/>
          </p:nvPr>
        </p:nvSpPr>
        <p:spPr/>
        <p:txBody>
          <a:bodyPr/>
          <a:lstStyle/>
          <a:p>
            <a:r>
              <a:rPr lang="en-US" dirty="0" smtClean="0"/>
              <a:t>This was a whole new war with technology</a:t>
            </a:r>
          </a:p>
          <a:p>
            <a:r>
              <a:rPr lang="en-US" dirty="0" smtClean="0"/>
              <a:t>Machine gun is invented</a:t>
            </a:r>
          </a:p>
          <a:p>
            <a:pPr lvl="1"/>
            <a:r>
              <a:rPr lang="en-US" dirty="0" smtClean="0"/>
              <a:t>With a rifle ten rounds per minute could be fired</a:t>
            </a:r>
          </a:p>
          <a:p>
            <a:pPr lvl="1"/>
            <a:r>
              <a:rPr lang="en-US" dirty="0" smtClean="0"/>
              <a:t>A Machine gun could fire ten rounds per second</a:t>
            </a:r>
          </a:p>
          <a:p>
            <a:pPr lvl="1"/>
            <a:r>
              <a:rPr lang="en-US" dirty="0" smtClean="0"/>
              <a:t>Responsible for most casualties during the war</a:t>
            </a:r>
            <a:endParaRPr lang="en-US" dirty="0"/>
          </a:p>
        </p:txBody>
      </p:sp>
      <p:pic>
        <p:nvPicPr>
          <p:cNvPr id="4" name="Picture 3"/>
          <p:cNvPicPr>
            <a:picLocks noChangeAspect="1"/>
          </p:cNvPicPr>
          <p:nvPr/>
        </p:nvPicPr>
        <p:blipFill>
          <a:blip r:embed="rId2"/>
          <a:stretch>
            <a:fillRect/>
          </a:stretch>
        </p:blipFill>
        <p:spPr>
          <a:xfrm>
            <a:off x="2865885" y="4554119"/>
            <a:ext cx="3270549" cy="1989106"/>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Gas</a:t>
            </a:r>
            <a:endParaRPr lang="en-US" dirty="0"/>
          </a:p>
        </p:txBody>
      </p:sp>
      <p:sp>
        <p:nvSpPr>
          <p:cNvPr id="3" name="Content Placeholder 2"/>
          <p:cNvSpPr>
            <a:spLocks noGrp="1"/>
          </p:cNvSpPr>
          <p:nvPr>
            <p:ph idx="1"/>
          </p:nvPr>
        </p:nvSpPr>
        <p:spPr/>
        <p:txBody>
          <a:bodyPr/>
          <a:lstStyle/>
          <a:p>
            <a:r>
              <a:rPr lang="en-US" dirty="0" smtClean="0"/>
              <a:t>First used by the Germans in 1915</a:t>
            </a:r>
          </a:p>
          <a:p>
            <a:r>
              <a:rPr lang="en-US" dirty="0" smtClean="0"/>
              <a:t>Mustard gas and chlorine gas</a:t>
            </a:r>
          </a:p>
          <a:p>
            <a:r>
              <a:rPr lang="en-US" dirty="0" smtClean="0"/>
              <a:t>Fumes cause vomiting, blindness, and suffocation</a:t>
            </a:r>
          </a:p>
          <a:p>
            <a:r>
              <a:rPr lang="en-US" dirty="0" smtClean="0"/>
              <a:t>Gas mask was developed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	</a:t>
            </a:r>
            <a:endParaRPr lang="en-US" dirty="0"/>
          </a:p>
        </p:txBody>
      </p:sp>
      <p:sp>
        <p:nvSpPr>
          <p:cNvPr id="3" name="Content Placeholder 2"/>
          <p:cNvSpPr>
            <a:spLocks noGrp="1"/>
          </p:cNvSpPr>
          <p:nvPr>
            <p:ph idx="1"/>
          </p:nvPr>
        </p:nvSpPr>
        <p:spPr/>
        <p:txBody>
          <a:bodyPr/>
          <a:lstStyle/>
          <a:p>
            <a:r>
              <a:rPr lang="en-US" dirty="0" smtClean="0"/>
              <a:t>Complex dug-out networks</a:t>
            </a:r>
          </a:p>
          <a:p>
            <a:r>
              <a:rPr lang="en-US" dirty="0" smtClean="0"/>
              <a:t>Used to protect troops </a:t>
            </a:r>
          </a:p>
          <a:p>
            <a:r>
              <a:rPr lang="en-US" dirty="0" smtClean="0"/>
              <a:t>Almost all fighting took place in the trenches – most of the fighting sites hardly moved at all throughout the entire war</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1282" y="1646237"/>
            <a:ext cx="8027331" cy="3604726"/>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 wish those people who write so glibly about this being a holy war, and the orators who talk so much about going on no matter how long the war lasts and what it may mean, could see a case - to say nothing of 10 cases of mustard gas in its early stages - could see the poor things all burnt and blistered all over with great suppurating blisters, with blind eyes - sometimes temporally, some times permanently - all sticky and stuck together, and always fighting for breath, their voices a whisper, saying their throats are closing and they know they are going to choke.</a:t>
            </a:r>
            <a:br>
              <a:rPr lang="en-US" dirty="0" smtClean="0"/>
            </a:br>
            <a:r>
              <a:rPr lang="en-US" dirty="0" smtClean="0"/>
              <a:t>Field Nurse 1918</a:t>
            </a:r>
            <a:br>
              <a:rPr lang="en-US" dirty="0" smtClean="0"/>
            </a:br>
            <a:r>
              <a:rPr lang="en-US" dirty="0" smtClean="0"/>
              <a:t>Vera </a:t>
            </a:r>
            <a:r>
              <a:rPr lang="en-US" dirty="0" err="1" smtClean="0"/>
              <a:t>Brittain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Armored Tank</a:t>
            </a:r>
            <a:endParaRPr lang="en-US" dirty="0"/>
          </a:p>
        </p:txBody>
      </p:sp>
      <p:sp>
        <p:nvSpPr>
          <p:cNvPr id="3" name="Content Placeholder 2"/>
          <p:cNvSpPr>
            <a:spLocks noGrp="1"/>
          </p:cNvSpPr>
          <p:nvPr>
            <p:ph idx="1"/>
          </p:nvPr>
        </p:nvSpPr>
        <p:spPr/>
        <p:txBody>
          <a:bodyPr/>
          <a:lstStyle/>
          <a:p>
            <a:r>
              <a:rPr lang="en-US" dirty="0" smtClean="0"/>
              <a:t>Introduced by the British</a:t>
            </a:r>
          </a:p>
          <a:p>
            <a:r>
              <a:rPr lang="en-US" dirty="0" smtClean="0"/>
              <a:t>Slow and mechanically unreliable</a:t>
            </a:r>
          </a:p>
          <a:p>
            <a:r>
              <a:rPr lang="en-US" dirty="0" smtClean="0"/>
              <a:t>It could cross barb wire and trenches, but the technology was still not good enough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659525"/>
            <a:ext cx="5208298" cy="3350672"/>
          </a:xfrm>
          <a:prstGeom prst="rect">
            <a:avLst/>
          </a:prstGeom>
          <a:ln>
            <a:solidFill>
              <a:schemeClr val="bg1"/>
            </a:solidFill>
          </a:ln>
        </p:spPr>
      </p:pic>
      <p:pic>
        <p:nvPicPr>
          <p:cNvPr id="5" name="Picture 4"/>
          <p:cNvPicPr>
            <a:picLocks noChangeAspect="1"/>
          </p:cNvPicPr>
          <p:nvPr/>
        </p:nvPicPr>
        <p:blipFill>
          <a:blip r:embed="rId3"/>
          <a:stretch>
            <a:fillRect/>
          </a:stretch>
        </p:blipFill>
        <p:spPr>
          <a:xfrm>
            <a:off x="4699000" y="3847613"/>
            <a:ext cx="4445000" cy="280670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i="1" dirty="0" smtClean="0"/>
              <a:t>The First Tanks in Action, September 15,1916</a:t>
            </a:r>
            <a:br>
              <a:rPr lang="en-US" i="1" dirty="0" smtClean="0"/>
            </a:br>
            <a:r>
              <a:rPr lang="en-US" i="1" dirty="0" smtClean="0"/>
              <a:t>We heard strange throbbing noises, and lumbering slowly towards us came three huge mechanical monsters such as we had never seen before. My first impression was that they looked ready to topple on their noses…Instead of going on to the German lines the three tanks assigned to us straddled our front line, stopped and then opened up a murderous machine-gun fire, enfilading us left and right. There they sat, squat monstrous things, noses stuck up in the air, crushing the sides of our trench out of shape with their machine-guns swiveling around and firing like mad.</a:t>
            </a:r>
          </a:p>
          <a:p>
            <a:pPr>
              <a:buNone/>
            </a:pPr>
            <a:r>
              <a:rPr lang="en-US" i="1" dirty="0" smtClean="0"/>
              <a:t>	- Bert Chaney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Zeppelins</a:t>
            </a:r>
            <a:endParaRPr lang="en-US" dirty="0"/>
          </a:p>
        </p:txBody>
      </p:sp>
      <p:sp>
        <p:nvSpPr>
          <p:cNvPr id="3" name="Content Placeholder 2"/>
          <p:cNvSpPr>
            <a:spLocks noGrp="1"/>
          </p:cNvSpPr>
          <p:nvPr>
            <p:ph idx="1"/>
          </p:nvPr>
        </p:nvSpPr>
        <p:spPr/>
        <p:txBody>
          <a:bodyPr/>
          <a:lstStyle/>
          <a:p>
            <a:r>
              <a:rPr lang="en-US" dirty="0" smtClean="0"/>
              <a:t>Developed by Germans</a:t>
            </a:r>
          </a:p>
          <a:p>
            <a:r>
              <a:rPr lang="en-US" dirty="0" smtClean="0"/>
              <a:t>Giant, rigid balloons</a:t>
            </a:r>
          </a:p>
          <a:p>
            <a:r>
              <a:rPr lang="en-US" dirty="0" smtClean="0"/>
              <a:t>Used to drop bombs on British warships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5905" y="715838"/>
            <a:ext cx="7930895" cy="4788278"/>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Airplanes</a:t>
            </a:r>
            <a:endParaRPr lang="en-US" dirty="0"/>
          </a:p>
        </p:txBody>
      </p:sp>
      <p:sp>
        <p:nvSpPr>
          <p:cNvPr id="3" name="Content Placeholder 2"/>
          <p:cNvSpPr>
            <a:spLocks noGrp="1"/>
          </p:cNvSpPr>
          <p:nvPr>
            <p:ph idx="1"/>
          </p:nvPr>
        </p:nvSpPr>
        <p:spPr/>
        <p:txBody>
          <a:bodyPr/>
          <a:lstStyle/>
          <a:p>
            <a:r>
              <a:rPr lang="en-US" dirty="0" smtClean="0"/>
              <a:t>At first used for scouting</a:t>
            </a:r>
          </a:p>
          <a:p>
            <a:r>
              <a:rPr lang="en-US" dirty="0" smtClean="0"/>
              <a:t>Then used to attack Zeppelins</a:t>
            </a:r>
          </a:p>
          <a:p>
            <a:r>
              <a:rPr lang="en-US" dirty="0" smtClean="0"/>
              <a:t>Once machine guns were put in, they were used to shoot down other aircraft</a:t>
            </a:r>
          </a:p>
          <a:p>
            <a:pPr>
              <a:buNone/>
            </a:pPr>
            <a:r>
              <a:rPr lang="en-US" u="sng" dirty="0" smtClean="0"/>
              <a:t>DOG-FIGHTS</a:t>
            </a:r>
            <a:r>
              <a:rPr lang="en-US" dirty="0" smtClean="0"/>
              <a:t> : two planes fighting each other</a:t>
            </a:r>
          </a:p>
          <a:p>
            <a:pPr>
              <a:buFontTx/>
              <a:buChar char="•"/>
            </a:pPr>
            <a:r>
              <a:rPr lang="en-US" dirty="0" smtClean="0"/>
              <a:t>Planes were difficult to fly and easy to attack</a:t>
            </a:r>
          </a:p>
          <a:p>
            <a:pPr>
              <a:buFontTx/>
              <a:buChar char="•"/>
            </a:pPr>
            <a:r>
              <a:rPr lang="en-US" dirty="0" smtClean="0"/>
              <a:t>Airplanes/Pilots lasted about two weeks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it all together</a:t>
            </a:r>
            <a:endParaRPr lang="en-US" dirty="0"/>
          </a:p>
        </p:txBody>
      </p:sp>
      <p:sp>
        <p:nvSpPr>
          <p:cNvPr id="3" name="Content Placeholder 2"/>
          <p:cNvSpPr>
            <a:spLocks noGrp="1"/>
          </p:cNvSpPr>
          <p:nvPr>
            <p:ph idx="1"/>
          </p:nvPr>
        </p:nvSpPr>
        <p:spPr/>
        <p:txBody>
          <a:bodyPr/>
          <a:lstStyle/>
          <a:p>
            <a:r>
              <a:rPr lang="en-US" dirty="0" smtClean="0"/>
              <a:t>What </a:t>
            </a:r>
            <a:r>
              <a:rPr lang="en-US" dirty="0" smtClean="0"/>
              <a:t>do you think is the worst condition of trench warfare?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Americans Arrive</a:t>
            </a:r>
            <a:endParaRPr lang="en-US" dirty="0"/>
          </a:p>
        </p:txBody>
      </p:sp>
      <p:sp>
        <p:nvSpPr>
          <p:cNvPr id="3" name="Content Placeholder 2"/>
          <p:cNvSpPr>
            <a:spLocks noGrp="1"/>
          </p:cNvSpPr>
          <p:nvPr>
            <p:ph idx="1"/>
          </p:nvPr>
        </p:nvSpPr>
        <p:spPr/>
        <p:txBody>
          <a:bodyPr/>
          <a:lstStyle/>
          <a:p>
            <a:r>
              <a:rPr lang="en-US" dirty="0" smtClean="0"/>
              <a:t>2 million troops</a:t>
            </a:r>
          </a:p>
          <a:p>
            <a:r>
              <a:rPr lang="en-US" dirty="0" smtClean="0"/>
              <a:t>Boosted the allies</a:t>
            </a:r>
          </a:p>
          <a:p>
            <a:r>
              <a:rPr lang="en-US" dirty="0" smtClean="0"/>
              <a:t>Demoralized the Germans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half" idx="1"/>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1445086" y="1066800"/>
            <a:ext cx="6305700" cy="4740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the war at Sea</a:t>
            </a:r>
            <a:endParaRPr lang="en-US" dirty="0"/>
          </a:p>
        </p:txBody>
      </p:sp>
      <p:sp>
        <p:nvSpPr>
          <p:cNvPr id="3" name="Content Placeholder 2"/>
          <p:cNvSpPr>
            <a:spLocks noGrp="1"/>
          </p:cNvSpPr>
          <p:nvPr>
            <p:ph idx="1"/>
          </p:nvPr>
        </p:nvSpPr>
        <p:spPr/>
        <p:txBody>
          <a:bodyPr/>
          <a:lstStyle/>
          <a:p>
            <a:r>
              <a:rPr lang="en-US" dirty="0" smtClean="0"/>
              <a:t>Convoys: Merchant ships with troop transports</a:t>
            </a:r>
          </a:p>
          <a:p>
            <a:r>
              <a:rPr lang="en-US" dirty="0" smtClean="0"/>
              <a:t>Destroyers would protect and escort the convoys across the Atlantic</a:t>
            </a:r>
            <a:endParaRPr lang="en-US" dirty="0"/>
          </a:p>
        </p:txBody>
      </p:sp>
      <p:pic>
        <p:nvPicPr>
          <p:cNvPr id="4" name="Picture 3"/>
          <p:cNvPicPr>
            <a:picLocks noChangeAspect="1"/>
          </p:cNvPicPr>
          <p:nvPr/>
        </p:nvPicPr>
        <p:blipFill>
          <a:blip r:embed="rId2"/>
          <a:stretch>
            <a:fillRect/>
          </a:stretch>
        </p:blipFill>
        <p:spPr>
          <a:xfrm>
            <a:off x="6159500" y="3295608"/>
            <a:ext cx="2527300" cy="3225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Leaves the War</a:t>
            </a:r>
            <a:endParaRPr lang="en-US" dirty="0"/>
          </a:p>
        </p:txBody>
      </p:sp>
      <p:sp>
        <p:nvSpPr>
          <p:cNvPr id="3" name="Content Placeholder 2"/>
          <p:cNvSpPr>
            <a:spLocks noGrp="1"/>
          </p:cNvSpPr>
          <p:nvPr>
            <p:ph idx="1"/>
          </p:nvPr>
        </p:nvSpPr>
        <p:spPr/>
        <p:txBody>
          <a:bodyPr/>
          <a:lstStyle/>
          <a:p>
            <a:r>
              <a:rPr lang="en-US" dirty="0" smtClean="0"/>
              <a:t>Riots break out in Russia over the scarcity of food and oil</a:t>
            </a:r>
          </a:p>
          <a:p>
            <a:r>
              <a:rPr lang="en-US" dirty="0" smtClean="0"/>
              <a:t>Russia is dealing with a Revolution in their country</a:t>
            </a:r>
          </a:p>
          <a:p>
            <a:r>
              <a:rPr lang="en-US" dirty="0" smtClean="0"/>
              <a:t>Government is overthrown, communists take over, Russia pulls out of World War I</a:t>
            </a:r>
            <a:endParaRPr lang="en-US" dirty="0"/>
          </a:p>
        </p:txBody>
      </p:sp>
      <p:pic>
        <p:nvPicPr>
          <p:cNvPr id="4" name="Picture 3"/>
          <p:cNvPicPr>
            <a:picLocks noChangeAspect="1"/>
          </p:cNvPicPr>
          <p:nvPr/>
        </p:nvPicPr>
        <p:blipFill>
          <a:blip r:embed="rId2"/>
          <a:stretch>
            <a:fillRect/>
          </a:stretch>
        </p:blipFill>
        <p:spPr>
          <a:xfrm>
            <a:off x="5094702" y="4771987"/>
            <a:ext cx="3132152" cy="208601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Germany’s Last Offensive</a:t>
            </a:r>
            <a:endParaRPr lang="en-US" dirty="0"/>
          </a:p>
        </p:txBody>
      </p:sp>
      <p:sp>
        <p:nvSpPr>
          <p:cNvPr id="3" name="Content Placeholder 2"/>
          <p:cNvSpPr>
            <a:spLocks noGrp="1"/>
          </p:cNvSpPr>
          <p:nvPr>
            <p:ph idx="1"/>
          </p:nvPr>
        </p:nvSpPr>
        <p:spPr/>
        <p:txBody>
          <a:bodyPr/>
          <a:lstStyle/>
          <a:p>
            <a:r>
              <a:rPr lang="en-US" dirty="0" smtClean="0"/>
              <a:t>Last massive attack by Germany to try and take Paris </a:t>
            </a:r>
          </a:p>
          <a:p>
            <a:r>
              <a:rPr lang="en-US" dirty="0" smtClean="0"/>
              <a:t>March 1918</a:t>
            </a:r>
          </a:p>
          <a:p>
            <a:r>
              <a:rPr lang="en-US" dirty="0" smtClean="0"/>
              <a:t>Warfare used was poison gas and huge artillery bombardment</a:t>
            </a:r>
          </a:p>
          <a:p>
            <a:r>
              <a:rPr lang="en-US" dirty="0" smtClean="0"/>
              <a:t>American and French troops blocked offensive and held ground</a:t>
            </a:r>
            <a:endParaRPr lang="en-US" dirty="0"/>
          </a:p>
        </p:txBody>
      </p:sp>
      <p:pic>
        <p:nvPicPr>
          <p:cNvPr id="6" name="Picture 5"/>
          <p:cNvPicPr>
            <a:picLocks noChangeAspect="1"/>
          </p:cNvPicPr>
          <p:nvPr/>
        </p:nvPicPr>
        <p:blipFill>
          <a:blip r:embed="rId2"/>
          <a:stretch>
            <a:fillRect/>
          </a:stretch>
        </p:blipFill>
        <p:spPr>
          <a:xfrm>
            <a:off x="5947403" y="4694475"/>
            <a:ext cx="2482838" cy="1859732"/>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Battle of the Argonne Forest</a:t>
            </a:r>
            <a:endParaRPr lang="en-US" dirty="0"/>
          </a:p>
        </p:txBody>
      </p:sp>
      <p:sp>
        <p:nvSpPr>
          <p:cNvPr id="3" name="Content Placeholder 2"/>
          <p:cNvSpPr>
            <a:spLocks noGrp="1"/>
          </p:cNvSpPr>
          <p:nvPr>
            <p:ph idx="1"/>
          </p:nvPr>
        </p:nvSpPr>
        <p:spPr/>
        <p:txBody>
          <a:bodyPr/>
          <a:lstStyle/>
          <a:p>
            <a:r>
              <a:rPr lang="en-US" dirty="0" smtClean="0"/>
              <a:t>Counterattack by the Allies</a:t>
            </a:r>
          </a:p>
          <a:p>
            <a:r>
              <a:rPr lang="en-US" dirty="0" smtClean="0"/>
              <a:t>Most massive attack in American History</a:t>
            </a:r>
          </a:p>
          <a:p>
            <a:r>
              <a:rPr lang="en-US" dirty="0" smtClean="0"/>
              <a:t>Over 600,000 American troops</a:t>
            </a:r>
          </a:p>
          <a:p>
            <a:r>
              <a:rPr lang="en-US" dirty="0" smtClean="0"/>
              <a:t>Germans slowly fell back between September to November</a:t>
            </a:r>
            <a:endParaRPr lang="en-US" dirty="0"/>
          </a:p>
        </p:txBody>
      </p:sp>
      <p:pic>
        <p:nvPicPr>
          <p:cNvPr id="4" name="Picture 3"/>
          <p:cNvPicPr>
            <a:picLocks noChangeAspect="1"/>
          </p:cNvPicPr>
          <p:nvPr/>
        </p:nvPicPr>
        <p:blipFill>
          <a:blip r:embed="rId2"/>
          <a:stretch>
            <a:fillRect/>
          </a:stretch>
        </p:blipFill>
        <p:spPr>
          <a:xfrm>
            <a:off x="2588188" y="4165600"/>
            <a:ext cx="4699000" cy="269240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Armistice</a:t>
            </a:r>
            <a:endParaRPr lang="en-US" dirty="0"/>
          </a:p>
        </p:txBody>
      </p:sp>
      <p:sp>
        <p:nvSpPr>
          <p:cNvPr id="3" name="Content Placeholder 2"/>
          <p:cNvSpPr>
            <a:spLocks noGrp="1"/>
          </p:cNvSpPr>
          <p:nvPr>
            <p:ph idx="1"/>
          </p:nvPr>
        </p:nvSpPr>
        <p:spPr/>
        <p:txBody>
          <a:bodyPr/>
          <a:lstStyle/>
          <a:p>
            <a:r>
              <a:rPr lang="en-US" dirty="0" smtClean="0"/>
              <a:t>An agreement to stop fighting</a:t>
            </a:r>
          </a:p>
          <a:p>
            <a:r>
              <a:rPr lang="en-US" dirty="0" smtClean="0"/>
              <a:t>The armistice took place November 1918 on the 11</a:t>
            </a:r>
            <a:r>
              <a:rPr lang="en-US" baseline="30000" dirty="0" smtClean="0"/>
              <a:t>th</a:t>
            </a:r>
            <a:r>
              <a:rPr lang="en-US" dirty="0" smtClean="0"/>
              <a:t> hour, the 11</a:t>
            </a:r>
            <a:r>
              <a:rPr lang="en-US" baseline="30000" dirty="0" smtClean="0"/>
              <a:t>th</a:t>
            </a:r>
            <a:r>
              <a:rPr lang="en-US" dirty="0" smtClean="0"/>
              <a:t> day, of the 11</a:t>
            </a:r>
            <a:r>
              <a:rPr lang="en-US" baseline="30000" dirty="0" smtClean="0"/>
              <a:t>th</a:t>
            </a:r>
            <a:r>
              <a:rPr lang="en-US" dirty="0" smtClean="0"/>
              <a:t> month</a:t>
            </a:r>
            <a:endParaRPr lang="en-US" dirty="0"/>
          </a:p>
        </p:txBody>
      </p:sp>
      <p:pic>
        <p:nvPicPr>
          <p:cNvPr id="4" name="Picture 3"/>
          <p:cNvPicPr>
            <a:picLocks noChangeAspect="1"/>
          </p:cNvPicPr>
          <p:nvPr/>
        </p:nvPicPr>
        <p:blipFill>
          <a:blip r:embed="rId2"/>
          <a:stretch>
            <a:fillRect/>
          </a:stretch>
        </p:blipFill>
        <p:spPr>
          <a:xfrm>
            <a:off x="3967177" y="3363815"/>
            <a:ext cx="2540000" cy="317500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2048575" y="167798"/>
            <a:ext cx="4629473" cy="636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r>
              <a:rPr lang="en-US" dirty="0" smtClean="0"/>
              <a:t>TRENCH WARFARE CLIP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No-man’s-land</a:t>
            </a:r>
            <a:endParaRPr lang="en-US" dirty="0"/>
          </a:p>
        </p:txBody>
      </p:sp>
      <p:sp>
        <p:nvSpPr>
          <p:cNvPr id="3" name="Content Placeholder 2"/>
          <p:cNvSpPr>
            <a:spLocks noGrp="1"/>
          </p:cNvSpPr>
          <p:nvPr>
            <p:ph idx="1"/>
          </p:nvPr>
        </p:nvSpPr>
        <p:spPr/>
        <p:txBody>
          <a:bodyPr/>
          <a:lstStyle/>
          <a:p>
            <a:r>
              <a:rPr lang="en-US" dirty="0" smtClean="0"/>
              <a:t>The space between opposing trenches </a:t>
            </a:r>
          </a:p>
          <a:p>
            <a:r>
              <a:rPr lang="en-US" dirty="0" smtClean="0"/>
              <a:t>Very Dangerous</a:t>
            </a:r>
          </a:p>
          <a:p>
            <a:r>
              <a:rPr lang="en-US" dirty="0" smtClean="0"/>
              <a:t>In order to prevent troops from crossing, barbed wire was placed in front of </a:t>
            </a:r>
            <a:r>
              <a:rPr lang="en-US" dirty="0" smtClean="0"/>
              <a:t>trenches</a:t>
            </a:r>
            <a:endParaRPr lang="en-US" dirty="0" smtClean="0"/>
          </a:p>
        </p:txBody>
      </p:sp>
      <p:pic>
        <p:nvPicPr>
          <p:cNvPr id="4" name="Picture 3"/>
          <p:cNvPicPr>
            <a:picLocks noChangeAspect="1"/>
          </p:cNvPicPr>
          <p:nvPr/>
        </p:nvPicPr>
        <p:blipFill>
          <a:blip r:embed="rId2"/>
          <a:stretch>
            <a:fillRect/>
          </a:stretch>
        </p:blipFill>
        <p:spPr>
          <a:xfrm>
            <a:off x="4591880" y="4634980"/>
            <a:ext cx="2143926" cy="2014551"/>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Rats	</a:t>
            </a:r>
            <a:endParaRPr lang="en-US" dirty="0"/>
          </a:p>
        </p:txBody>
      </p:sp>
      <p:sp>
        <p:nvSpPr>
          <p:cNvPr id="3" name="Content Placeholder 2"/>
          <p:cNvSpPr>
            <a:spLocks noGrp="1"/>
          </p:cNvSpPr>
          <p:nvPr>
            <p:ph idx="1"/>
          </p:nvPr>
        </p:nvSpPr>
        <p:spPr/>
        <p:txBody>
          <a:bodyPr/>
          <a:lstStyle/>
          <a:p>
            <a:r>
              <a:rPr lang="en-US" dirty="0" smtClean="0"/>
              <a:t>Ate the corpses</a:t>
            </a:r>
          </a:p>
          <a:p>
            <a:r>
              <a:rPr lang="en-US" dirty="0" smtClean="0"/>
              <a:t>Grew to huge sizes</a:t>
            </a:r>
            <a:endParaRPr lang="en-US" dirty="0"/>
          </a:p>
        </p:txBody>
      </p:sp>
      <p:pic>
        <p:nvPicPr>
          <p:cNvPr id="4" name="Picture 3"/>
          <p:cNvPicPr>
            <a:picLocks noChangeAspect="1"/>
          </p:cNvPicPr>
          <p:nvPr/>
        </p:nvPicPr>
        <p:blipFill>
          <a:blip r:embed="rId2"/>
          <a:stretch>
            <a:fillRect/>
          </a:stretch>
        </p:blipFill>
        <p:spPr>
          <a:xfrm>
            <a:off x="2971894" y="2925128"/>
            <a:ext cx="5058954" cy="34532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Robert Graves: "Rats came up from the canal, fed on the plentiful corpses, and multiplied exceedingly. While I stayed here with the Welch, a new officer joined the company and, in token of welcome, was given a dug-out containing a spring-bed. When he turned in that night he heard a scuffling, shone his torch on the bed, and found two rats on his blanket tussling for the possession of a severed hand."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	</a:t>
            </a:r>
            <a:endParaRPr lang="en-US" dirty="0"/>
          </a:p>
        </p:txBody>
      </p:sp>
      <p:sp>
        <p:nvSpPr>
          <p:cNvPr id="3" name="Content Placeholder 2"/>
          <p:cNvSpPr>
            <a:spLocks noGrp="1"/>
          </p:cNvSpPr>
          <p:nvPr>
            <p:ph idx="1"/>
          </p:nvPr>
        </p:nvSpPr>
        <p:spPr/>
        <p:txBody>
          <a:bodyPr/>
          <a:lstStyle/>
          <a:p>
            <a:r>
              <a:rPr lang="en-US" dirty="0" smtClean="0"/>
              <a:t>97% of men had lice because there were hardly any sanitary conditions</a:t>
            </a:r>
          </a:p>
          <a:p>
            <a:r>
              <a:rPr lang="en-US" dirty="0" smtClean="0"/>
              <a:t>Spread throughout entire units</a:t>
            </a:r>
          </a:p>
          <a:p>
            <a:r>
              <a:rPr lang="en-US" dirty="0" smtClean="0"/>
              <a:t>Lice carried diseases such as Trench Fever</a:t>
            </a:r>
          </a:p>
          <a:p>
            <a:r>
              <a:rPr lang="en-US" dirty="0" smtClean="0"/>
              <a:t>Military tried to combat it with de-lousing techniques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5116</TotalTime>
  <Words>1003</Words>
  <Application>Microsoft Office PowerPoint</Application>
  <PresentationFormat>On-screen Show (4:3)</PresentationFormat>
  <Paragraphs>87</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Rockwell</vt:lpstr>
      <vt:lpstr>Wingdings 2</vt:lpstr>
      <vt:lpstr>Foundry</vt:lpstr>
      <vt:lpstr>A Bloody Conflict</vt:lpstr>
      <vt:lpstr>Trench Warfare </vt:lpstr>
      <vt:lpstr>PowerPoint Presentation</vt:lpstr>
      <vt:lpstr>PowerPoint Presentation</vt:lpstr>
      <vt:lpstr>PowerPoint Presentation</vt:lpstr>
      <vt:lpstr>No-man’s-land</vt:lpstr>
      <vt:lpstr>Rats </vt:lpstr>
      <vt:lpstr>PowerPoint Presentation</vt:lpstr>
      <vt:lpstr>Lice </vt:lpstr>
      <vt:lpstr>PowerPoint Presentation</vt:lpstr>
      <vt:lpstr>PowerPoint Presentation</vt:lpstr>
      <vt:lpstr>Trenchfoot</vt:lpstr>
      <vt:lpstr>PowerPoint Presentation</vt:lpstr>
      <vt:lpstr>PowerPoint Presentation</vt:lpstr>
      <vt:lpstr>PowerPoint Presentation</vt:lpstr>
      <vt:lpstr>PowerPoint Presentation</vt:lpstr>
      <vt:lpstr>Shellshock</vt:lpstr>
      <vt:lpstr>New Technology</vt:lpstr>
      <vt:lpstr>Poison Gas</vt:lpstr>
      <vt:lpstr>PowerPoint Presentation</vt:lpstr>
      <vt:lpstr>PowerPoint Presentation</vt:lpstr>
      <vt:lpstr>Armored Tank</vt:lpstr>
      <vt:lpstr>PowerPoint Presentation</vt:lpstr>
      <vt:lpstr>PowerPoint Presentation</vt:lpstr>
      <vt:lpstr>Zeppelins</vt:lpstr>
      <vt:lpstr>PowerPoint Presentation</vt:lpstr>
      <vt:lpstr>Airplanes</vt:lpstr>
      <vt:lpstr>Bring it all together</vt:lpstr>
      <vt:lpstr>The Americans Arrive</vt:lpstr>
      <vt:lpstr>Winning the war at Sea</vt:lpstr>
      <vt:lpstr>Russia Leaves the War</vt:lpstr>
      <vt:lpstr>Germany’s Last Offensive</vt:lpstr>
      <vt:lpstr>The Battle of the Argonne Forest</vt:lpstr>
      <vt:lpstr>Armistice</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Bloody Conflict</dc:title>
  <dc:creator>Kiersten Holt</dc:creator>
  <cp:lastModifiedBy>MATTHEW BIRD</cp:lastModifiedBy>
  <cp:revision>10</cp:revision>
  <dcterms:created xsi:type="dcterms:W3CDTF">2012-01-03T03:05:06Z</dcterms:created>
  <dcterms:modified xsi:type="dcterms:W3CDTF">2018-10-10T20:22:50Z</dcterms:modified>
</cp:coreProperties>
</file>