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2"/>
  </p:sldMasterIdLst>
  <p:notesMasterIdLst>
    <p:notesMasterId r:id="rId18"/>
  </p:notesMasterIdLst>
  <p:sldIdLst>
    <p:sldId id="272" r:id="rId3"/>
    <p:sldId id="273" r:id="rId4"/>
    <p:sldId id="280" r:id="rId5"/>
    <p:sldId id="274" r:id="rId6"/>
    <p:sldId id="282" r:id="rId7"/>
    <p:sldId id="281" r:id="rId8"/>
    <p:sldId id="275" r:id="rId9"/>
    <p:sldId id="283" r:id="rId10"/>
    <p:sldId id="284" r:id="rId11"/>
    <p:sldId id="276" r:id="rId12"/>
    <p:sldId id="286" r:id="rId13"/>
    <p:sldId id="287" r:id="rId14"/>
    <p:sldId id="289" r:id="rId15"/>
    <p:sldId id="290" r:id="rId16"/>
    <p:sldId id="27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D4573-58E7-4156-A133-2731F5F8D1A6}" type="datetimeFigureOut">
              <a:rPr lang="en-US" smtClean="0"/>
              <a:t>3/10/2018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B0CF2-7F87-4E02-A248-870047730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33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D031D6-10DD-FC49-A1CA-F2B14FFECC19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420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6158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9D54E6-E350-8B4F-BC43-1049791F9631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42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2333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1D30-C0A0-4124-A783-34D9F15FA0FE}" type="datetime1">
              <a:rPr lang="en-US" smtClean="0"/>
              <a:t>3/10/2018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Rectangle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5871-AB0F-4B3D-8861-97E78CB7B47E}" type="datetime1">
              <a:rPr lang="en-US" smtClean="0"/>
              <a:t>3/10/2018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777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18406-4C3F-4F3E-80BD-A22568EA37EB}" type="datetime1">
              <a:rPr lang="en-US" smtClean="0"/>
              <a:t>3/10/2018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69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8077-7188-48C5-8679-2287FAC952E9}" type="datetime1">
              <a:rPr lang="en-US" smtClean="0"/>
              <a:t>3/10/2018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B740-6776-4EE9-99FD-96D592FA5A23}" type="datetime1">
              <a:rPr lang="en-US" smtClean="0"/>
              <a:t>3/10/2018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31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BD99-6FFD-46C5-B5E2-43A34BDA2566}" type="datetime1">
              <a:rPr lang="en-US" smtClean="0"/>
              <a:t>3/10/2018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90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678E-214C-4CF8-97C7-95015FB02960}" type="datetime1">
              <a:rPr lang="en-US" smtClean="0"/>
              <a:t>3/10/2018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501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60E0-FA77-4473-A859-74127B089143}" type="datetime1">
              <a:rPr lang="en-US" smtClean="0"/>
              <a:t>3/10/2018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718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D7B8-9F07-4899-827D-5F3CFDDEB574}" type="datetime1">
              <a:rPr lang="en-US" smtClean="0"/>
              <a:t>3/10/2018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7C5C-1CD1-417D-A89C-14747F5222C7}" type="datetime1">
              <a:rPr lang="en-US" smtClean="0"/>
              <a:t>3/10/2018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91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EFBB-CFA1-4AA8-9123-F0B52DBD84FE}" type="datetime1">
              <a:rPr lang="en-US" smtClean="0"/>
              <a:t>3/10/2018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19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Rectangle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</p:grpSp>
        </p:grpSp>
      </p:grp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1146459-E3C3-4969-9224-5ED50B492D17}" type="datetime1">
              <a:rPr lang="en-US" smtClean="0"/>
              <a:t>3/10/2018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/>
              <a:t>Vietnam Day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6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about the Vietnamese environment would make it difficult to fight?</a:t>
            </a:r>
          </a:p>
          <a:p>
            <a:r>
              <a:rPr lang="en-US" u="sng" dirty="0" smtClean="0"/>
              <a:t>Napalm</a:t>
            </a:r>
            <a:r>
              <a:rPr lang="en-US" dirty="0" smtClean="0"/>
              <a:t>: Back and bigger than ever</a:t>
            </a:r>
            <a:endParaRPr lang="en-US" u="sng" dirty="0" smtClean="0"/>
          </a:p>
          <a:p>
            <a:r>
              <a:rPr lang="en-US" u="sng" dirty="0" smtClean="0"/>
              <a:t>Viet Cong</a:t>
            </a:r>
            <a:r>
              <a:rPr lang="en-US" dirty="0" smtClean="0"/>
              <a:t> – South Vietnamese that fought against the United States and the South Vietnam government</a:t>
            </a:r>
            <a:endParaRPr lang="en-US" u="sng" dirty="0" smtClean="0"/>
          </a:p>
          <a:p>
            <a:pPr lvl="1"/>
            <a:r>
              <a:rPr lang="en-US" dirty="0" smtClean="0"/>
              <a:t>Had regular combat troops, as well as guerilla forces</a:t>
            </a:r>
          </a:p>
          <a:p>
            <a:pPr lvl="1"/>
            <a:r>
              <a:rPr lang="en-US" dirty="0" smtClean="0"/>
              <a:t>How effective would guerilla warfare in that type of environment be?</a:t>
            </a:r>
          </a:p>
          <a:p>
            <a:r>
              <a:rPr lang="en-US" dirty="0" smtClean="0"/>
              <a:t>In response, the United States started a massive bombing campaign that stretched into neighboring countries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Vietnamese Conflict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74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057" y="326573"/>
            <a:ext cx="8847886" cy="6324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16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77200" y="6727371"/>
            <a:ext cx="184731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endParaRPr lang="en-US" dirty="0" err="1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09" y="221458"/>
            <a:ext cx="6190342" cy="39851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052" y="2493317"/>
            <a:ext cx="5476240" cy="3609826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03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62000"/>
          </a:xfrm>
        </p:spPr>
        <p:txBody>
          <a:bodyPr>
            <a:normAutofit fontScale="90000"/>
          </a:bodyPr>
          <a:lstStyle/>
          <a:p>
            <a:r>
              <a:rPr lang="en-US" altLang="en-US">
                <a:latin typeface="Calibri" charset="0"/>
              </a:rPr>
              <a:t>The Tet Offensive, 1968</a:t>
            </a:r>
          </a:p>
        </p:txBody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066800"/>
            <a:ext cx="3733800" cy="25908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altLang="en-US" sz="3600" dirty="0" smtClean="0">
                <a:latin typeface="Calibri" charset="0"/>
              </a:rPr>
              <a:t>In early </a:t>
            </a:r>
            <a:r>
              <a:rPr lang="en-US" altLang="en-US" sz="3600" dirty="0">
                <a:latin typeface="Calibri" charset="0"/>
              </a:rPr>
              <a:t>1968, the Vietcong launched the </a:t>
            </a:r>
            <a:r>
              <a:rPr lang="en-US" altLang="en-US" sz="36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Tet Offensive</a:t>
            </a:r>
            <a:r>
              <a:rPr lang="en-US" altLang="en-US" sz="3600" dirty="0">
                <a:latin typeface="Calibri" charset="0"/>
              </a:rPr>
              <a:t> against U.S. forces in South Vietnam</a:t>
            </a:r>
          </a:p>
        </p:txBody>
      </p:sp>
      <p:pic>
        <p:nvPicPr>
          <p:cNvPr id="411652" name="Picture 4" descr="204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"/>
          <a:stretch>
            <a:fillRect/>
          </a:stretch>
        </p:blipFill>
        <p:spPr bwMode="auto">
          <a:xfrm>
            <a:off x="5314950" y="762000"/>
            <a:ext cx="535305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653" name="Rectangle 5"/>
          <p:cNvSpPr>
            <a:spLocks noChangeArrowheads="1"/>
          </p:cNvSpPr>
          <p:nvPr/>
        </p:nvSpPr>
        <p:spPr bwMode="auto">
          <a:xfrm>
            <a:off x="1524000" y="3810000"/>
            <a:ext cx="3733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■"/>
              <a:defRPr kumimoji="1" sz="4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4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en-US" altLang="en-US" sz="3600" dirty="0">
                <a:solidFill>
                  <a:schemeClr val="folHlink"/>
                </a:solidFill>
                <a:latin typeface="Calibri" charset="0"/>
              </a:rPr>
              <a:t>The attack was contrary to media reports that the U.S. was winning the Vietnam War</a:t>
            </a:r>
          </a:p>
        </p:txBody>
      </p:sp>
      <p:pic>
        <p:nvPicPr>
          <p:cNvPr id="411657" name="Picture 9" descr="Photo of VIETNAM WAR: HUE, 1968. &#10;An American tank passes the bodies of dead Vietnamese civilians during the Battle of Hue, Febraury 1968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688" y="762000"/>
            <a:ext cx="5294312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59" name="Picture 11" descr="Photo of VIETNAM WAR: TET OFFENSIVE. &#10;A U.S. Marine drags a wounded comrade from the ruins of the Citadel at Hue, South Vietnam, February 1968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143000"/>
            <a:ext cx="5334000" cy="501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43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116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1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4116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11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62000"/>
          </a:xfrm>
        </p:spPr>
        <p:txBody>
          <a:bodyPr>
            <a:normAutofit fontScale="90000"/>
          </a:bodyPr>
          <a:lstStyle/>
          <a:p>
            <a:r>
              <a:rPr lang="en-US" altLang="en-US">
                <a:latin typeface="Calibri" charset="0"/>
              </a:rPr>
              <a:t>The Tet Offensive, 1968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066800"/>
            <a:ext cx="3886200" cy="16764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altLang="en-US" sz="3600">
                <a:latin typeface="Calibri" charset="0"/>
              </a:rPr>
              <a:t>The </a:t>
            </a:r>
            <a:r>
              <a:rPr lang="en-US" altLang="en-US" sz="3600" u="sng"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Tet Offensive</a:t>
            </a:r>
            <a:r>
              <a:rPr lang="en-US" altLang="en-US" sz="3600">
                <a:latin typeface="Calibri" charset="0"/>
              </a:rPr>
              <a:t> was a turning point in the Vietnam War</a:t>
            </a:r>
          </a:p>
        </p:txBody>
      </p:sp>
      <p:sp>
        <p:nvSpPr>
          <p:cNvPr id="421893" name="Rectangle 5"/>
          <p:cNvSpPr>
            <a:spLocks noChangeArrowheads="1"/>
          </p:cNvSpPr>
          <p:nvPr/>
        </p:nvSpPr>
        <p:spPr bwMode="auto">
          <a:xfrm>
            <a:off x="1600200" y="2895600"/>
            <a:ext cx="3733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■"/>
              <a:defRPr kumimoji="1" sz="4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4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en-US" altLang="en-US" sz="3600">
                <a:solidFill>
                  <a:schemeClr val="folHlink"/>
                </a:solidFill>
                <a:latin typeface="Calibri" charset="0"/>
              </a:rPr>
              <a:t>President Johnson began to question whether the war could be won…</a:t>
            </a:r>
          </a:p>
        </p:txBody>
      </p:sp>
      <p:sp>
        <p:nvSpPr>
          <p:cNvPr id="421896" name="Rectangle 8"/>
          <p:cNvSpPr>
            <a:spLocks noChangeArrowheads="1"/>
          </p:cNvSpPr>
          <p:nvPr/>
        </p:nvSpPr>
        <p:spPr bwMode="auto">
          <a:xfrm>
            <a:off x="1600200" y="4876800"/>
            <a:ext cx="3733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■"/>
              <a:defRPr kumimoji="1" sz="4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4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en-US" altLang="en-US" sz="3600">
                <a:solidFill>
                  <a:schemeClr val="folHlink"/>
                </a:solidFill>
                <a:latin typeface="Calibri" charset="0"/>
              </a:rPr>
              <a:t>…&amp; LBJ announced that he would not seek re-election</a:t>
            </a:r>
          </a:p>
        </p:txBody>
      </p:sp>
      <p:pic>
        <p:nvPicPr>
          <p:cNvPr id="421897" name="Picture 9" descr="lbj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838200"/>
            <a:ext cx="5083175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1898" name="Text Box 10"/>
          <p:cNvSpPr txBox="1">
            <a:spLocks noChangeArrowheads="1"/>
          </p:cNvSpPr>
          <p:nvPr/>
        </p:nvSpPr>
        <p:spPr bwMode="auto">
          <a:xfrm>
            <a:off x="5867400" y="6172200"/>
            <a:ext cx="434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“Johnson’s War”</a:t>
            </a:r>
          </a:p>
        </p:txBody>
      </p:sp>
      <p:sp>
        <p:nvSpPr>
          <p:cNvPr id="421899" name="Rectangle 11"/>
          <p:cNvSpPr>
            <a:spLocks noChangeArrowheads="1"/>
          </p:cNvSpPr>
          <p:nvPr/>
        </p:nvSpPr>
        <p:spPr bwMode="auto">
          <a:xfrm>
            <a:off x="1524000" y="2895600"/>
            <a:ext cx="3886200" cy="1981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■"/>
              <a:defRPr kumimoji="1" sz="4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4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en-US" altLang="en-US" sz="3600">
                <a:solidFill>
                  <a:srgbClr val="0000CC"/>
                </a:solidFill>
                <a:latin typeface="Calibri" charset="0"/>
              </a:rPr>
              <a:t>American attitudes towards the war changed &amp; anti-war movement grew </a:t>
            </a:r>
          </a:p>
        </p:txBody>
      </p:sp>
      <p:pic>
        <p:nvPicPr>
          <p:cNvPr id="421900" name="Picture 12" descr="vietnam_protest_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1066800"/>
            <a:ext cx="515461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7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218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1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218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218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4218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1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21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21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3" grpId="0"/>
      <p:bldP spid="421896" grpId="0"/>
      <p:bldP spid="421898" grpId="0"/>
      <p:bldP spid="42189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You have just been promoted to museum curator. Congratulations!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You are responsible for designing an exhibit showing off photographs taken during the Vietnam War.  You will write a (3 sentence max) description of the picture that clearly describes the contents of the picture, as well as how it relates to other events/feelings going on during the war.</a:t>
            </a:r>
          </a:p>
          <a:p>
            <a:pPr lvl="1"/>
            <a:r>
              <a:rPr lang="en-US" dirty="0" smtClean="0"/>
              <a:t>On your note sheet, check the box next to the picture you are assigned so that you don’t forget which one is yours!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81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Listen to the song (</a:t>
            </a:r>
            <a:r>
              <a:rPr lang="en-US" dirty="0" err="1" smtClean="0"/>
              <a:t>Creedence</a:t>
            </a:r>
            <a:r>
              <a:rPr lang="en-US" dirty="0" smtClean="0"/>
              <a:t> Clearwater Revival’s “Fortunate Son”) playing as you come in.  </a:t>
            </a:r>
            <a:r>
              <a:rPr lang="en-US" dirty="0" smtClean="0"/>
              <a:t>Describe </a:t>
            </a:r>
            <a:r>
              <a:rPr lang="en-US" dirty="0" smtClean="0"/>
              <a:t>the message of the song, using examples from the lyrics. What does the song say about American culture during the Vietnam War?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191126"/>
            <a:ext cx="3657600" cy="5057274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</a:p>
          <a:p>
            <a:r>
              <a:rPr lang="en-US" sz="1800" dirty="0" smtClean="0"/>
              <a:t>Students will be able to…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Relate the events leading up to open conflict in the Vietnam War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Determine whether the United States was justified in its course of action during the war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Journal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Vietnamese Independence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Gulf of Tonkin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Story Time!!!</a:t>
            </a:r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66733" y="514350"/>
            <a:ext cx="3657600" cy="1162050"/>
          </a:xfrm>
        </p:spPr>
        <p:txBody>
          <a:bodyPr/>
          <a:lstStyle/>
          <a:p>
            <a:r>
              <a:rPr lang="en-US" sz="4000" dirty="0" smtClean="0"/>
              <a:t>Writing Quiz</a:t>
            </a:r>
            <a:endParaRPr lang="en-US" sz="400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048" y="5216780"/>
            <a:ext cx="8795921" cy="10316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4730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34752" y="22457"/>
            <a:ext cx="5522495" cy="6751321"/>
          </a:xfrm>
          <a:solidFill>
            <a:schemeClr val="bg1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700" dirty="0" smtClean="0">
                <a:latin typeface="Calibri" panose="020F0502020204030204" pitchFamily="34" charset="0"/>
              </a:rPr>
              <a:t>Some </a:t>
            </a:r>
            <a:r>
              <a:rPr lang="en-US" sz="1700" dirty="0">
                <a:latin typeface="Calibri" panose="020F0502020204030204" pitchFamily="34" charset="0"/>
              </a:rPr>
              <a:t>folks are born made to wave the flag</a:t>
            </a:r>
            <a:br>
              <a:rPr lang="en-US" sz="1700" dirty="0">
                <a:latin typeface="Calibri" panose="020F0502020204030204" pitchFamily="34" charset="0"/>
              </a:rPr>
            </a:br>
            <a:r>
              <a:rPr lang="en-US" sz="1700" dirty="0">
                <a:latin typeface="Calibri" panose="020F0502020204030204" pitchFamily="34" charset="0"/>
              </a:rPr>
              <a:t>Ooh, they're red, white and blue</a:t>
            </a:r>
            <a:br>
              <a:rPr lang="en-US" sz="1700" dirty="0">
                <a:latin typeface="Calibri" panose="020F0502020204030204" pitchFamily="34" charset="0"/>
              </a:rPr>
            </a:br>
            <a:r>
              <a:rPr lang="en-US" sz="1700" dirty="0">
                <a:latin typeface="Calibri" panose="020F0502020204030204" pitchFamily="34" charset="0"/>
              </a:rPr>
              <a:t>And when the band plays "Hail to the chief"</a:t>
            </a:r>
            <a:br>
              <a:rPr lang="en-US" sz="1700" dirty="0">
                <a:latin typeface="Calibri" panose="020F0502020204030204" pitchFamily="34" charset="0"/>
              </a:rPr>
            </a:br>
            <a:r>
              <a:rPr lang="en-US" sz="1700" dirty="0">
                <a:latin typeface="Calibri" panose="020F0502020204030204" pitchFamily="34" charset="0"/>
              </a:rPr>
              <a:t>Ooh, they point the cannon at you, Lord</a:t>
            </a:r>
            <a:br>
              <a:rPr lang="en-US" sz="1700" dirty="0">
                <a:latin typeface="Calibri" panose="020F0502020204030204" pitchFamily="34" charset="0"/>
              </a:rPr>
            </a:br>
            <a:r>
              <a:rPr lang="en-US" sz="1700" dirty="0">
                <a:latin typeface="Calibri" panose="020F0502020204030204" pitchFamily="34" charset="0"/>
              </a:rPr>
              <a:t>It </a:t>
            </a:r>
            <a:r>
              <a:rPr lang="en-US" sz="1700" dirty="0" err="1">
                <a:latin typeface="Calibri" panose="020F0502020204030204" pitchFamily="34" charset="0"/>
              </a:rPr>
              <a:t>ain't</a:t>
            </a:r>
            <a:r>
              <a:rPr lang="en-US" sz="1700" dirty="0">
                <a:latin typeface="Calibri" panose="020F0502020204030204" pitchFamily="34" charset="0"/>
              </a:rPr>
              <a:t> me, it </a:t>
            </a:r>
            <a:r>
              <a:rPr lang="en-US" sz="1700" dirty="0" err="1">
                <a:latin typeface="Calibri" panose="020F0502020204030204" pitchFamily="34" charset="0"/>
              </a:rPr>
              <a:t>ain't</a:t>
            </a:r>
            <a:r>
              <a:rPr lang="en-US" sz="1700" dirty="0">
                <a:latin typeface="Calibri" panose="020F0502020204030204" pitchFamily="34" charset="0"/>
              </a:rPr>
              <a:t> me, I </a:t>
            </a:r>
            <a:r>
              <a:rPr lang="en-US" sz="1700" dirty="0" err="1">
                <a:latin typeface="Calibri" panose="020F0502020204030204" pitchFamily="34" charset="0"/>
              </a:rPr>
              <a:t>ain't</a:t>
            </a:r>
            <a:r>
              <a:rPr lang="en-US" sz="1700" dirty="0">
                <a:latin typeface="Calibri" panose="020F0502020204030204" pitchFamily="34" charset="0"/>
              </a:rPr>
              <a:t> no senator's son, son</a:t>
            </a:r>
            <a:br>
              <a:rPr lang="en-US" sz="1700" dirty="0">
                <a:latin typeface="Calibri" panose="020F0502020204030204" pitchFamily="34" charset="0"/>
              </a:rPr>
            </a:br>
            <a:r>
              <a:rPr lang="en-US" sz="1700" dirty="0">
                <a:latin typeface="Calibri" panose="020F0502020204030204" pitchFamily="34" charset="0"/>
              </a:rPr>
              <a:t>It </a:t>
            </a:r>
            <a:r>
              <a:rPr lang="en-US" sz="1700" dirty="0" err="1">
                <a:latin typeface="Calibri" panose="020F0502020204030204" pitchFamily="34" charset="0"/>
              </a:rPr>
              <a:t>ain't</a:t>
            </a:r>
            <a:r>
              <a:rPr lang="en-US" sz="1700" dirty="0">
                <a:latin typeface="Calibri" panose="020F0502020204030204" pitchFamily="34" charset="0"/>
              </a:rPr>
              <a:t> me, it </a:t>
            </a:r>
            <a:r>
              <a:rPr lang="en-US" sz="1700" dirty="0" err="1">
                <a:latin typeface="Calibri" panose="020F0502020204030204" pitchFamily="34" charset="0"/>
              </a:rPr>
              <a:t>ain't</a:t>
            </a:r>
            <a:r>
              <a:rPr lang="en-US" sz="1700" dirty="0">
                <a:latin typeface="Calibri" panose="020F0502020204030204" pitchFamily="34" charset="0"/>
              </a:rPr>
              <a:t> me; I </a:t>
            </a:r>
            <a:r>
              <a:rPr lang="en-US" sz="1700" dirty="0" err="1">
                <a:latin typeface="Calibri" panose="020F0502020204030204" pitchFamily="34" charset="0"/>
              </a:rPr>
              <a:t>ain't</a:t>
            </a:r>
            <a:r>
              <a:rPr lang="en-US" sz="1700" dirty="0">
                <a:latin typeface="Calibri" panose="020F0502020204030204" pitchFamily="34" charset="0"/>
              </a:rPr>
              <a:t> no fortunate one, no</a:t>
            </a:r>
            <a:br>
              <a:rPr lang="en-US" sz="1700" dirty="0">
                <a:latin typeface="Calibri" panose="020F0502020204030204" pitchFamily="34" charset="0"/>
              </a:rPr>
            </a:br>
            <a:r>
              <a:rPr lang="en-US" sz="1700" dirty="0">
                <a:latin typeface="Calibri" panose="020F0502020204030204" pitchFamily="34" charset="0"/>
              </a:rPr>
              <a:t/>
            </a:r>
            <a:br>
              <a:rPr lang="en-US" sz="1700" dirty="0">
                <a:latin typeface="Calibri" panose="020F0502020204030204" pitchFamily="34" charset="0"/>
              </a:rPr>
            </a:br>
            <a:r>
              <a:rPr lang="en-US" sz="1700" dirty="0">
                <a:latin typeface="Calibri" panose="020F0502020204030204" pitchFamily="34" charset="0"/>
              </a:rPr>
              <a:t>Some folks are born silver spoon in hand</a:t>
            </a:r>
            <a:br>
              <a:rPr lang="en-US" sz="1700" dirty="0">
                <a:latin typeface="Calibri" panose="020F0502020204030204" pitchFamily="34" charset="0"/>
              </a:rPr>
            </a:br>
            <a:r>
              <a:rPr lang="en-US" sz="1700" dirty="0">
                <a:latin typeface="Calibri" panose="020F0502020204030204" pitchFamily="34" charset="0"/>
              </a:rPr>
              <a:t>Lord, don't they help themselves, oh</a:t>
            </a:r>
            <a:br>
              <a:rPr lang="en-US" sz="1700" dirty="0">
                <a:latin typeface="Calibri" panose="020F0502020204030204" pitchFamily="34" charset="0"/>
              </a:rPr>
            </a:br>
            <a:r>
              <a:rPr lang="en-US" sz="1700" dirty="0">
                <a:latin typeface="Calibri" panose="020F0502020204030204" pitchFamily="34" charset="0"/>
              </a:rPr>
              <a:t>But when the taxman comes to the door</a:t>
            </a:r>
            <a:br>
              <a:rPr lang="en-US" sz="1700" dirty="0">
                <a:latin typeface="Calibri" panose="020F0502020204030204" pitchFamily="34" charset="0"/>
              </a:rPr>
            </a:br>
            <a:r>
              <a:rPr lang="en-US" sz="1700" dirty="0">
                <a:latin typeface="Calibri" panose="020F0502020204030204" pitchFamily="34" charset="0"/>
              </a:rPr>
              <a:t>Lord, the house looks like a rummage sale, yes</a:t>
            </a:r>
            <a:br>
              <a:rPr lang="en-US" sz="1700" dirty="0">
                <a:latin typeface="Calibri" panose="020F0502020204030204" pitchFamily="34" charset="0"/>
              </a:rPr>
            </a:br>
            <a:endParaRPr lang="en-US" sz="1700" dirty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1700" dirty="0">
                <a:latin typeface="Calibri" panose="020F0502020204030204" pitchFamily="34" charset="0"/>
              </a:rPr>
              <a:t>It </a:t>
            </a:r>
            <a:r>
              <a:rPr lang="en-US" sz="1700" dirty="0" err="1">
                <a:latin typeface="Calibri" panose="020F0502020204030204" pitchFamily="34" charset="0"/>
              </a:rPr>
              <a:t>ain't</a:t>
            </a:r>
            <a:r>
              <a:rPr lang="en-US" sz="1700" dirty="0">
                <a:latin typeface="Calibri" panose="020F0502020204030204" pitchFamily="34" charset="0"/>
              </a:rPr>
              <a:t> me, it </a:t>
            </a:r>
            <a:r>
              <a:rPr lang="en-US" sz="1700" dirty="0" err="1">
                <a:latin typeface="Calibri" panose="020F0502020204030204" pitchFamily="34" charset="0"/>
              </a:rPr>
              <a:t>ain't</a:t>
            </a:r>
            <a:r>
              <a:rPr lang="en-US" sz="1700" dirty="0">
                <a:latin typeface="Calibri" panose="020F0502020204030204" pitchFamily="34" charset="0"/>
              </a:rPr>
              <a:t> me, I </a:t>
            </a:r>
            <a:r>
              <a:rPr lang="en-US" sz="1700" dirty="0" err="1">
                <a:latin typeface="Calibri" panose="020F0502020204030204" pitchFamily="34" charset="0"/>
              </a:rPr>
              <a:t>ain't</a:t>
            </a:r>
            <a:r>
              <a:rPr lang="en-US" sz="1700" dirty="0">
                <a:latin typeface="Calibri" panose="020F0502020204030204" pitchFamily="34" charset="0"/>
              </a:rPr>
              <a:t> no millionaire's son, no</a:t>
            </a:r>
            <a:br>
              <a:rPr lang="en-US" sz="1700" dirty="0">
                <a:latin typeface="Calibri" panose="020F0502020204030204" pitchFamily="34" charset="0"/>
              </a:rPr>
            </a:br>
            <a:r>
              <a:rPr lang="en-US" sz="1700" dirty="0">
                <a:latin typeface="Calibri" panose="020F0502020204030204" pitchFamily="34" charset="0"/>
              </a:rPr>
              <a:t>It </a:t>
            </a:r>
            <a:r>
              <a:rPr lang="en-US" sz="1700" dirty="0" err="1">
                <a:latin typeface="Calibri" panose="020F0502020204030204" pitchFamily="34" charset="0"/>
              </a:rPr>
              <a:t>ain't</a:t>
            </a:r>
            <a:r>
              <a:rPr lang="en-US" sz="1700" dirty="0">
                <a:latin typeface="Calibri" panose="020F0502020204030204" pitchFamily="34" charset="0"/>
              </a:rPr>
              <a:t> me, it </a:t>
            </a:r>
            <a:r>
              <a:rPr lang="en-US" sz="1700" dirty="0" err="1">
                <a:latin typeface="Calibri" panose="020F0502020204030204" pitchFamily="34" charset="0"/>
              </a:rPr>
              <a:t>ain't</a:t>
            </a:r>
            <a:r>
              <a:rPr lang="en-US" sz="1700" dirty="0">
                <a:latin typeface="Calibri" panose="020F0502020204030204" pitchFamily="34" charset="0"/>
              </a:rPr>
              <a:t> me; I </a:t>
            </a:r>
            <a:r>
              <a:rPr lang="en-US" sz="1700" dirty="0" err="1">
                <a:latin typeface="Calibri" panose="020F0502020204030204" pitchFamily="34" charset="0"/>
              </a:rPr>
              <a:t>ain't</a:t>
            </a:r>
            <a:r>
              <a:rPr lang="en-US" sz="1700" dirty="0">
                <a:latin typeface="Calibri" panose="020F0502020204030204" pitchFamily="34" charset="0"/>
              </a:rPr>
              <a:t> no fortunate one, no</a:t>
            </a:r>
            <a:br>
              <a:rPr lang="en-US" sz="1700" dirty="0">
                <a:latin typeface="Calibri" panose="020F0502020204030204" pitchFamily="34" charset="0"/>
              </a:rPr>
            </a:br>
            <a:endParaRPr lang="en-US" sz="1700" dirty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1700" dirty="0">
                <a:latin typeface="Calibri" panose="020F0502020204030204" pitchFamily="34" charset="0"/>
              </a:rPr>
              <a:t>Some folks inherit star spangled eyes</a:t>
            </a:r>
            <a:br>
              <a:rPr lang="en-US" sz="1700" dirty="0">
                <a:latin typeface="Calibri" panose="020F0502020204030204" pitchFamily="34" charset="0"/>
              </a:rPr>
            </a:br>
            <a:r>
              <a:rPr lang="en-US" sz="1700" dirty="0">
                <a:latin typeface="Calibri" panose="020F0502020204030204" pitchFamily="34" charset="0"/>
              </a:rPr>
              <a:t>Ooh, they send you down to war, Lord</a:t>
            </a:r>
            <a:br>
              <a:rPr lang="en-US" sz="1700" dirty="0">
                <a:latin typeface="Calibri" panose="020F0502020204030204" pitchFamily="34" charset="0"/>
              </a:rPr>
            </a:br>
            <a:r>
              <a:rPr lang="en-US" sz="1700" dirty="0">
                <a:latin typeface="Calibri" panose="020F0502020204030204" pitchFamily="34" charset="0"/>
              </a:rPr>
              <a:t>And when you ask them, "How much should we give?"</a:t>
            </a:r>
            <a:br>
              <a:rPr lang="en-US" sz="1700" dirty="0">
                <a:latin typeface="Calibri" panose="020F0502020204030204" pitchFamily="34" charset="0"/>
              </a:rPr>
            </a:br>
            <a:r>
              <a:rPr lang="en-US" sz="1700" dirty="0">
                <a:latin typeface="Calibri" panose="020F0502020204030204" pitchFamily="34" charset="0"/>
              </a:rPr>
              <a:t>Ooh, they only answer More! more! more! </a:t>
            </a:r>
            <a:r>
              <a:rPr lang="en-US" sz="1700" dirty="0" err="1">
                <a:latin typeface="Calibri" panose="020F0502020204030204" pitchFamily="34" charset="0"/>
              </a:rPr>
              <a:t>yoh</a:t>
            </a:r>
            <a:r>
              <a:rPr lang="en-US" sz="1700" dirty="0">
                <a:latin typeface="Calibri" panose="020F0502020204030204" pitchFamily="34" charset="0"/>
              </a:rPr>
              <a:t/>
            </a:r>
            <a:br>
              <a:rPr lang="en-US" sz="1700" dirty="0">
                <a:latin typeface="Calibri" panose="020F0502020204030204" pitchFamily="34" charset="0"/>
              </a:rPr>
            </a:br>
            <a:endParaRPr lang="en-US" sz="1700" dirty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1700" dirty="0">
                <a:latin typeface="Calibri" panose="020F0502020204030204" pitchFamily="34" charset="0"/>
              </a:rPr>
              <a:t>It </a:t>
            </a:r>
            <a:r>
              <a:rPr lang="en-US" sz="1700" dirty="0" err="1">
                <a:latin typeface="Calibri" panose="020F0502020204030204" pitchFamily="34" charset="0"/>
              </a:rPr>
              <a:t>ain't</a:t>
            </a:r>
            <a:r>
              <a:rPr lang="en-US" sz="1700" dirty="0">
                <a:latin typeface="Calibri" panose="020F0502020204030204" pitchFamily="34" charset="0"/>
              </a:rPr>
              <a:t> me, it </a:t>
            </a:r>
            <a:r>
              <a:rPr lang="en-US" sz="1700" dirty="0" err="1">
                <a:latin typeface="Calibri" panose="020F0502020204030204" pitchFamily="34" charset="0"/>
              </a:rPr>
              <a:t>ain't</a:t>
            </a:r>
            <a:r>
              <a:rPr lang="en-US" sz="1700" dirty="0">
                <a:latin typeface="Calibri" panose="020F0502020204030204" pitchFamily="34" charset="0"/>
              </a:rPr>
              <a:t> me, I </a:t>
            </a:r>
            <a:r>
              <a:rPr lang="en-US" sz="1700" dirty="0" err="1">
                <a:latin typeface="Calibri" panose="020F0502020204030204" pitchFamily="34" charset="0"/>
              </a:rPr>
              <a:t>ain't</a:t>
            </a:r>
            <a:r>
              <a:rPr lang="en-US" sz="1700" dirty="0">
                <a:latin typeface="Calibri" panose="020F0502020204030204" pitchFamily="34" charset="0"/>
              </a:rPr>
              <a:t> no military son, son</a:t>
            </a:r>
            <a:br>
              <a:rPr lang="en-US" sz="1700" dirty="0">
                <a:latin typeface="Calibri" panose="020F0502020204030204" pitchFamily="34" charset="0"/>
              </a:rPr>
            </a:br>
            <a:r>
              <a:rPr lang="en-US" sz="1700" dirty="0">
                <a:latin typeface="Calibri" panose="020F0502020204030204" pitchFamily="34" charset="0"/>
              </a:rPr>
              <a:t>It </a:t>
            </a:r>
            <a:r>
              <a:rPr lang="en-US" sz="1700" dirty="0" err="1">
                <a:latin typeface="Calibri" panose="020F0502020204030204" pitchFamily="34" charset="0"/>
              </a:rPr>
              <a:t>ain't</a:t>
            </a:r>
            <a:r>
              <a:rPr lang="en-US" sz="1700" dirty="0">
                <a:latin typeface="Calibri" panose="020F0502020204030204" pitchFamily="34" charset="0"/>
              </a:rPr>
              <a:t> me, it </a:t>
            </a:r>
            <a:r>
              <a:rPr lang="en-US" sz="1700" dirty="0" err="1">
                <a:latin typeface="Calibri" panose="020F0502020204030204" pitchFamily="34" charset="0"/>
              </a:rPr>
              <a:t>ain't</a:t>
            </a:r>
            <a:r>
              <a:rPr lang="en-US" sz="1700" dirty="0">
                <a:latin typeface="Calibri" panose="020F0502020204030204" pitchFamily="34" charset="0"/>
              </a:rPr>
              <a:t> me; I </a:t>
            </a:r>
            <a:r>
              <a:rPr lang="en-US" sz="1700" dirty="0" err="1">
                <a:latin typeface="Calibri" panose="020F0502020204030204" pitchFamily="34" charset="0"/>
              </a:rPr>
              <a:t>ain't</a:t>
            </a:r>
            <a:r>
              <a:rPr lang="en-US" sz="1700" dirty="0">
                <a:latin typeface="Calibri" panose="020F0502020204030204" pitchFamily="34" charset="0"/>
              </a:rPr>
              <a:t> no fortunate one, one</a:t>
            </a:r>
            <a:br>
              <a:rPr lang="en-US" sz="1700" dirty="0">
                <a:latin typeface="Calibri" panose="020F0502020204030204" pitchFamily="34" charset="0"/>
              </a:rPr>
            </a:br>
            <a:endParaRPr lang="en-US" sz="1700" dirty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1700" dirty="0">
                <a:latin typeface="Calibri" panose="020F0502020204030204" pitchFamily="34" charset="0"/>
              </a:rPr>
              <a:t>It </a:t>
            </a:r>
            <a:r>
              <a:rPr lang="en-US" sz="1700" dirty="0" err="1">
                <a:latin typeface="Calibri" panose="020F0502020204030204" pitchFamily="34" charset="0"/>
              </a:rPr>
              <a:t>ain't</a:t>
            </a:r>
            <a:r>
              <a:rPr lang="en-US" sz="1700" dirty="0">
                <a:latin typeface="Calibri" panose="020F0502020204030204" pitchFamily="34" charset="0"/>
              </a:rPr>
              <a:t> me, it </a:t>
            </a:r>
            <a:r>
              <a:rPr lang="en-US" sz="1700" dirty="0" err="1">
                <a:latin typeface="Calibri" panose="020F0502020204030204" pitchFamily="34" charset="0"/>
              </a:rPr>
              <a:t>ain't</a:t>
            </a:r>
            <a:r>
              <a:rPr lang="en-US" sz="1700" dirty="0">
                <a:latin typeface="Calibri" panose="020F0502020204030204" pitchFamily="34" charset="0"/>
              </a:rPr>
              <a:t> me, I </a:t>
            </a:r>
            <a:r>
              <a:rPr lang="en-US" sz="1700" dirty="0" err="1">
                <a:latin typeface="Calibri" panose="020F0502020204030204" pitchFamily="34" charset="0"/>
              </a:rPr>
              <a:t>ain't</a:t>
            </a:r>
            <a:r>
              <a:rPr lang="en-US" sz="1700" dirty="0">
                <a:latin typeface="Calibri" panose="020F0502020204030204" pitchFamily="34" charset="0"/>
              </a:rPr>
              <a:t> no fortunate one, no </a:t>
            </a:r>
            <a:r>
              <a:rPr lang="en-US" sz="1700" dirty="0" err="1">
                <a:latin typeface="Calibri" panose="020F0502020204030204" pitchFamily="34" charset="0"/>
              </a:rPr>
              <a:t>no</a:t>
            </a:r>
            <a:r>
              <a:rPr lang="en-US" sz="1700" dirty="0">
                <a:latin typeface="Calibri" panose="020F0502020204030204" pitchFamily="34" charset="0"/>
              </a:rPr>
              <a:t> </a:t>
            </a:r>
            <a:r>
              <a:rPr lang="en-US" sz="1700" dirty="0" err="1">
                <a:latin typeface="Calibri" panose="020F0502020204030204" pitchFamily="34" charset="0"/>
              </a:rPr>
              <a:t>no</a:t>
            </a:r>
            <a:r>
              <a:rPr lang="en-US" sz="1700" dirty="0">
                <a:latin typeface="Calibri" panose="020F0502020204030204" pitchFamily="34" charset="0"/>
              </a:rPr>
              <a:t/>
            </a:r>
            <a:br>
              <a:rPr lang="en-US" sz="1700" dirty="0">
                <a:latin typeface="Calibri" panose="020F0502020204030204" pitchFamily="34" charset="0"/>
              </a:rPr>
            </a:br>
            <a:r>
              <a:rPr lang="en-US" sz="1700" dirty="0">
                <a:latin typeface="Calibri" panose="020F0502020204030204" pitchFamily="34" charset="0"/>
              </a:rPr>
              <a:t>It </a:t>
            </a:r>
            <a:r>
              <a:rPr lang="en-US" sz="1700" dirty="0" err="1">
                <a:latin typeface="Calibri" panose="020F0502020204030204" pitchFamily="34" charset="0"/>
              </a:rPr>
              <a:t>ain't</a:t>
            </a:r>
            <a:r>
              <a:rPr lang="en-US" sz="1700" dirty="0">
                <a:latin typeface="Calibri" panose="020F0502020204030204" pitchFamily="34" charset="0"/>
              </a:rPr>
              <a:t> me, it </a:t>
            </a:r>
            <a:r>
              <a:rPr lang="en-US" sz="1700" dirty="0" err="1">
                <a:latin typeface="Calibri" panose="020F0502020204030204" pitchFamily="34" charset="0"/>
              </a:rPr>
              <a:t>ain't</a:t>
            </a:r>
            <a:r>
              <a:rPr lang="en-US" sz="1700" dirty="0">
                <a:latin typeface="Calibri" panose="020F0502020204030204" pitchFamily="34" charset="0"/>
              </a:rPr>
              <a:t> me, I </a:t>
            </a:r>
            <a:r>
              <a:rPr lang="en-US" sz="1700" dirty="0" err="1">
                <a:latin typeface="Calibri" panose="020F0502020204030204" pitchFamily="34" charset="0"/>
              </a:rPr>
              <a:t>ain't</a:t>
            </a:r>
            <a:r>
              <a:rPr lang="en-US" sz="1700" dirty="0">
                <a:latin typeface="Calibri" panose="020F0502020204030204" pitchFamily="34" charset="0"/>
              </a:rPr>
              <a:t> no fortunate son, no </a:t>
            </a:r>
            <a:r>
              <a:rPr lang="en-US" sz="1700" dirty="0" err="1">
                <a:latin typeface="Calibri" panose="020F0502020204030204" pitchFamily="34" charset="0"/>
              </a:rPr>
              <a:t>no</a:t>
            </a:r>
            <a:r>
              <a:rPr lang="en-US" sz="1700" dirty="0">
                <a:latin typeface="Calibri" panose="020F0502020204030204" pitchFamily="34" charset="0"/>
              </a:rPr>
              <a:t> </a:t>
            </a:r>
            <a:r>
              <a:rPr lang="en-US" sz="1700" dirty="0" err="1">
                <a:latin typeface="Calibri" panose="020F0502020204030204" pitchFamily="34" charset="0"/>
              </a:rPr>
              <a:t>no</a:t>
            </a:r>
            <a:endParaRPr lang="en-US" sz="1700" dirty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17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Lyrics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21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Where is modern day Vietnam?</a:t>
            </a:r>
          </a:p>
          <a:p>
            <a:r>
              <a:rPr lang="en-US" dirty="0" smtClean="0"/>
              <a:t>France </a:t>
            </a:r>
            <a:r>
              <a:rPr lang="en-US" dirty="0" smtClean="0"/>
              <a:t>takes control of Vietnam from China in 1885</a:t>
            </a:r>
          </a:p>
          <a:p>
            <a:pPr lvl="1"/>
            <a:r>
              <a:rPr lang="en-US" dirty="0" smtClean="0"/>
              <a:t>Calls it French Indochina</a:t>
            </a:r>
          </a:p>
          <a:p>
            <a:r>
              <a:rPr lang="en-US" dirty="0" smtClean="0"/>
              <a:t>Japan captures French Indochina during WWII</a:t>
            </a:r>
          </a:p>
          <a:p>
            <a:r>
              <a:rPr lang="en-US" u="sng" dirty="0" smtClean="0"/>
              <a:t>Ho Chi Minh</a:t>
            </a:r>
            <a:r>
              <a:rPr lang="en-US" dirty="0" smtClean="0"/>
              <a:t> fights for Vietnamese </a:t>
            </a:r>
            <a:r>
              <a:rPr lang="en-US" dirty="0"/>
              <a:t>i</a:t>
            </a:r>
            <a:r>
              <a:rPr lang="en-US" dirty="0" smtClean="0"/>
              <a:t>ndependence after WWII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French Colonization</a:t>
            </a:r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789" y="1920085"/>
            <a:ext cx="2975859" cy="44719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774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25393"/>
            <a:ext cx="110744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Document Analysis!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47627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09599" y="1920085"/>
            <a:ext cx="6430295" cy="4434840"/>
          </a:xfrm>
        </p:spPr>
        <p:txBody>
          <a:bodyPr/>
          <a:lstStyle/>
          <a:p>
            <a:r>
              <a:rPr lang="en-US" dirty="0"/>
              <a:t>France gives Minh control of North Vietnam in 1954</a:t>
            </a:r>
          </a:p>
          <a:p>
            <a:r>
              <a:rPr lang="en-US" dirty="0" smtClean="0"/>
              <a:t>The US supports democratic South Vietnam</a:t>
            </a:r>
          </a:p>
          <a:p>
            <a:pPr lvl="1"/>
            <a:r>
              <a:rPr lang="en-US" u="sng" dirty="0" smtClean="0"/>
              <a:t>Domino Theory</a:t>
            </a:r>
            <a:r>
              <a:rPr lang="en-US" dirty="0" smtClean="0"/>
              <a:t>- US theory that says if one country in a region falls to Communism, the rest will follow.</a:t>
            </a:r>
            <a:endParaRPr lang="en-US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French Colonization (Results)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894" y="1920084"/>
            <a:ext cx="3733115" cy="47461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430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United States sends ships into the Gulf of Tonkin to intercept North Vietnamese communications</a:t>
            </a:r>
          </a:p>
          <a:p>
            <a:r>
              <a:rPr lang="en-US" dirty="0" smtClean="0"/>
              <a:t>August 2, 1964 – Naval </a:t>
            </a:r>
            <a:r>
              <a:rPr lang="en-US" dirty="0" smtClean="0"/>
              <a:t>“skirmish” </a:t>
            </a:r>
            <a:r>
              <a:rPr lang="en-US" dirty="0" smtClean="0"/>
              <a:t>between U.S. and N. Vietnam</a:t>
            </a:r>
          </a:p>
          <a:p>
            <a:r>
              <a:rPr lang="en-US" u="sng" dirty="0" smtClean="0"/>
              <a:t>President Lyndon B. Johnson</a:t>
            </a:r>
            <a:r>
              <a:rPr lang="en-US" dirty="0" smtClean="0"/>
              <a:t> asks Congress to pass a resolution, letting him do whatever </a:t>
            </a:r>
            <a:r>
              <a:rPr lang="en-US" dirty="0"/>
              <a:t>it takes to </a:t>
            </a:r>
            <a:r>
              <a:rPr lang="en-US" dirty="0" smtClean="0"/>
              <a:t>“[support] </a:t>
            </a:r>
            <a:r>
              <a:rPr lang="en-US" dirty="0"/>
              <a:t>freedom </a:t>
            </a:r>
            <a:r>
              <a:rPr lang="en-US" dirty="0" smtClean="0"/>
              <a:t>and [protect] </a:t>
            </a:r>
            <a:r>
              <a:rPr lang="en-US" dirty="0"/>
              <a:t>peace </a:t>
            </a:r>
            <a:r>
              <a:rPr lang="en-US" dirty="0" smtClean="0"/>
              <a:t>in southeast Asia.”</a:t>
            </a:r>
          </a:p>
          <a:p>
            <a:r>
              <a:rPr lang="en-US" dirty="0" smtClean="0"/>
              <a:t>August 7, 1964 – The </a:t>
            </a:r>
            <a:r>
              <a:rPr lang="en-US" u="sng" dirty="0" smtClean="0"/>
              <a:t>Gulf of Tonkin Resolution</a:t>
            </a:r>
            <a:r>
              <a:rPr lang="en-US" dirty="0" smtClean="0"/>
              <a:t> is passed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Gulf of Tonkin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91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25393"/>
            <a:ext cx="110744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Document Analysis!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84632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180" y="401426"/>
            <a:ext cx="9387640" cy="60354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03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on on brainstorming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F3052A0F-6D8B-4C3F-9998-457ECE406463}" vid="{6259682F-B5D0-4E54-845E-D758DB9D16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3BE57A2-D666-4652-B423-3EEF5C79D9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523</Words>
  <Application>Microsoft Office PowerPoint</Application>
  <PresentationFormat>Widescreen</PresentationFormat>
  <Paragraphs>61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Palatino Linotype</vt:lpstr>
      <vt:lpstr>Wingdings 2</vt:lpstr>
      <vt:lpstr>Presentation on brainstorming</vt:lpstr>
      <vt:lpstr> Vietnam Day 1</vt:lpstr>
      <vt:lpstr>Writing Quiz</vt:lpstr>
      <vt:lpstr>Lyrics</vt:lpstr>
      <vt:lpstr>French Colonization</vt:lpstr>
      <vt:lpstr>Document Analysis!</vt:lpstr>
      <vt:lpstr>French Colonization (Results)</vt:lpstr>
      <vt:lpstr>Gulf of Tonkin</vt:lpstr>
      <vt:lpstr>Document Analysis!</vt:lpstr>
      <vt:lpstr>PowerPoint Presentation</vt:lpstr>
      <vt:lpstr>Vietnamese Conflict</vt:lpstr>
      <vt:lpstr>PowerPoint Presentation</vt:lpstr>
      <vt:lpstr>PowerPoint Presentation</vt:lpstr>
      <vt:lpstr>The Tet Offensive, 1968</vt:lpstr>
      <vt:lpstr>The Tet Offensive, 1968</vt:lpstr>
      <vt:lpstr>Homework!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2016-03-12T23:15:09Z</dcterms:created>
  <dcterms:modified xsi:type="dcterms:W3CDTF">2018-03-13T20:33:22Z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TC034606379991</vt:lpwstr>
  </property>
</Properties>
</file>