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53" r:id="rId1"/>
  </p:sldMasterIdLst>
  <p:handoutMasterIdLst>
    <p:handoutMasterId r:id="rId20"/>
  </p:handoutMasterIdLst>
  <p:sldIdLst>
    <p:sldId id="256" r:id="rId2"/>
    <p:sldId id="275" r:id="rId3"/>
    <p:sldId id="276" r:id="rId4"/>
    <p:sldId id="257" r:id="rId5"/>
    <p:sldId id="258" r:id="rId6"/>
    <p:sldId id="259" r:id="rId7"/>
    <p:sldId id="260" r:id="rId8"/>
    <p:sldId id="261" r:id="rId9"/>
    <p:sldId id="262" r:id="rId10"/>
    <p:sldId id="264" r:id="rId11"/>
    <p:sldId id="265" r:id="rId12"/>
    <p:sldId id="266" r:id="rId13"/>
    <p:sldId id="267" r:id="rId14"/>
    <p:sldId id="268" r:id="rId15"/>
    <p:sldId id="269" r:id="rId16"/>
    <p:sldId id="270" r:id="rId17"/>
    <p:sldId id="273" r:id="rId18"/>
    <p:sldId id="274"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9"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69" d="100"/>
          <a:sy n="69" d="100"/>
        </p:scale>
        <p:origin x="756" y="66"/>
      </p:cViewPr>
      <p:guideLst>
        <p:guide orient="horz" pos="2160"/>
        <p:guide pos="384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CBC20402-E8A5-D74E-B85E-1D6891B17FC3}" type="datetimeFigureOut">
              <a:rPr lang="en-US" smtClean="0"/>
              <a:t>2/2/2018</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D4519A6-F3B2-D644-9A0F-C51CA567970A}" type="slidenum">
              <a:rPr lang="en-US" smtClean="0"/>
              <a:t>‹#›</a:t>
            </a:fld>
            <a:endParaRPr lang="en-US"/>
          </a:p>
        </p:txBody>
      </p:sp>
    </p:spTree>
    <p:extLst>
      <p:ext uri="{BB962C8B-B14F-4D97-AF65-F5344CB8AC3E}">
        <p14:creationId xmlns:p14="http://schemas.microsoft.com/office/powerpoint/2010/main" val="2015130540"/>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A32132C-474D-134B-B91D-2F0E53D6B1D6}" type="datetimeFigureOut">
              <a:rPr lang="en-US" smtClean="0"/>
              <a:t>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6B1FF6-39B9-40F5-8B67-33C6354A3D4F}" type="slidenum">
              <a:rPr kumimoji="0" lang="en-US" smtClean="0"/>
              <a:pPr/>
              <a:t>‹#›</a:t>
            </a:fld>
            <a:endParaRPr kumimoji="0" lang="en-US" dirty="0">
              <a:solidFill>
                <a:schemeClr val="accent3">
                  <a:shade val="75000"/>
                </a:schemeClr>
              </a:solidFill>
            </a:endParaRP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784345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A32132C-474D-134B-B91D-2F0E53D6B1D6}" type="datetimeFigureOut">
              <a:rPr lang="en-US" smtClean="0"/>
              <a:t>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A410F8-5549-F145-A6DE-A9009F1013FF}" type="slidenum">
              <a:rPr lang="en-US" smtClean="0"/>
              <a:t>‹#›</a:t>
            </a:fld>
            <a:endParaRPr lang="en-US"/>
          </a:p>
        </p:txBody>
      </p:sp>
    </p:spTree>
    <p:extLst>
      <p:ext uri="{BB962C8B-B14F-4D97-AF65-F5344CB8AC3E}">
        <p14:creationId xmlns:p14="http://schemas.microsoft.com/office/powerpoint/2010/main" val="2542300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A32132C-474D-134B-B91D-2F0E53D6B1D6}" type="datetimeFigureOut">
              <a:rPr lang="en-US" smtClean="0"/>
              <a:t>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A410F8-5549-F145-A6DE-A9009F1013FF}" type="slidenum">
              <a:rPr lang="en-US" smtClean="0"/>
              <a:t>‹#›</a:t>
            </a:fld>
            <a:endParaRPr lang="en-US"/>
          </a:p>
        </p:txBody>
      </p:sp>
    </p:spTree>
    <p:extLst>
      <p:ext uri="{BB962C8B-B14F-4D97-AF65-F5344CB8AC3E}">
        <p14:creationId xmlns:p14="http://schemas.microsoft.com/office/powerpoint/2010/main" val="31386049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A32132C-474D-134B-B91D-2F0E53D6B1D6}" type="datetimeFigureOut">
              <a:rPr lang="en-US" smtClean="0"/>
              <a:t>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A410F8-5549-F145-A6DE-A9009F1013FF}" type="slidenum">
              <a:rPr lang="en-US" smtClean="0"/>
              <a:t>‹#›</a:t>
            </a:fld>
            <a:endParaRPr lang="en-US"/>
          </a:p>
        </p:txBody>
      </p:sp>
    </p:spTree>
    <p:extLst>
      <p:ext uri="{BB962C8B-B14F-4D97-AF65-F5344CB8AC3E}">
        <p14:creationId xmlns:p14="http://schemas.microsoft.com/office/powerpoint/2010/main" val="42896367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A32132C-474D-134B-B91D-2F0E53D6B1D6}" type="datetimeFigureOut">
              <a:rPr lang="en-US" smtClean="0"/>
              <a:t>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A410F8-5549-F145-A6DE-A9009F1013FF}"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682055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97278" y="1845734"/>
            <a:ext cx="4937760" cy="402335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A32132C-474D-134B-B91D-2F0E53D6B1D6}" type="datetimeFigureOut">
              <a:rPr lang="en-US" smtClean="0"/>
              <a:t>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8A410F8-5549-F145-A6DE-A9009F1013FF}" type="slidenum">
              <a:rPr lang="en-US" smtClean="0"/>
              <a:t>‹#›</a:t>
            </a:fld>
            <a:endParaRPr lang="en-US"/>
          </a:p>
        </p:txBody>
      </p:sp>
    </p:spTree>
    <p:extLst>
      <p:ext uri="{BB962C8B-B14F-4D97-AF65-F5344CB8AC3E}">
        <p14:creationId xmlns:p14="http://schemas.microsoft.com/office/powerpoint/2010/main" val="1925994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lumMod val="9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lumMod val="9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A32132C-474D-134B-B91D-2F0E53D6B1D6}" type="datetimeFigureOut">
              <a:rPr lang="en-US" smtClean="0"/>
              <a:t>2/2/2018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8A410F8-5549-F145-A6DE-A9009F1013FF}" type="slidenum">
              <a:rPr lang="en-US" smtClean="0"/>
              <a:t>‹#›</a:t>
            </a:fld>
            <a:endParaRPr lang="en-US"/>
          </a:p>
        </p:txBody>
      </p:sp>
    </p:spTree>
    <p:extLst>
      <p:ext uri="{BB962C8B-B14F-4D97-AF65-F5344CB8AC3E}">
        <p14:creationId xmlns:p14="http://schemas.microsoft.com/office/powerpoint/2010/main" val="21715830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A32132C-474D-134B-B91D-2F0E53D6B1D6}" type="datetimeFigureOut">
              <a:rPr lang="en-US" smtClean="0"/>
              <a:t>2/2/2018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8A410F8-5549-F145-A6DE-A9009F1013FF}" type="slidenum">
              <a:rPr lang="en-US" smtClean="0"/>
              <a:t>‹#›</a:t>
            </a:fld>
            <a:endParaRPr lang="en-US"/>
          </a:p>
        </p:txBody>
      </p:sp>
    </p:spTree>
    <p:extLst>
      <p:ext uri="{BB962C8B-B14F-4D97-AF65-F5344CB8AC3E}">
        <p14:creationId xmlns:p14="http://schemas.microsoft.com/office/powerpoint/2010/main" val="34132711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BA32132C-474D-134B-B91D-2F0E53D6B1D6}" type="datetimeFigureOut">
              <a:rPr lang="en-US" smtClean="0"/>
              <a:t>2/2/2018</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78A410F8-5549-F145-A6DE-A9009F1013FF}" type="slidenum">
              <a:rPr lang="en-US" smtClean="0"/>
              <a:t>‹#›</a:t>
            </a:fld>
            <a:endParaRPr lang="en-US"/>
          </a:p>
        </p:txBody>
      </p:sp>
    </p:spTree>
    <p:extLst>
      <p:ext uri="{BB962C8B-B14F-4D97-AF65-F5344CB8AC3E}">
        <p14:creationId xmlns:p14="http://schemas.microsoft.com/office/powerpoint/2010/main" val="35789096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4050791" cy="68580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BA32132C-474D-134B-B91D-2F0E53D6B1D6}" type="datetimeFigureOut">
              <a:rPr lang="en-US" smtClean="0"/>
              <a:t>2/2/2018</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2C6B1FF6-39B9-40F5-8B67-33C6354A3D4F}" type="slidenum">
              <a:rPr kumimoji="0" lang="en-US" smtClean="0"/>
              <a:pPr/>
              <a:t>‹#›</a:t>
            </a:fld>
            <a:endParaRPr kumimoji="0" lang="en-US" dirty="0">
              <a:solidFill>
                <a:schemeClr val="accent3">
                  <a:shade val="75000"/>
                </a:schemeClr>
              </a:solidFill>
            </a:endParaRPr>
          </a:p>
        </p:txBody>
      </p:sp>
    </p:spTree>
    <p:extLst>
      <p:ext uri="{BB962C8B-B14F-4D97-AF65-F5344CB8AC3E}">
        <p14:creationId xmlns:p14="http://schemas.microsoft.com/office/powerpoint/2010/main" val="924500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chemeClr val="tx1"/>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1">
              <a:lumMod val="50000"/>
              <a:lumOff val="5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solidFill>
                  <a:schemeClr val="tx2"/>
                </a:solidFill>
              </a:defRPr>
            </a:lvl1pPr>
          </a:lstStyle>
          <a:p>
            <a:fld id="{BA32132C-474D-134B-B91D-2F0E53D6B1D6}" type="datetimeFigureOut">
              <a:rPr lang="en-US" smtClean="0"/>
              <a:t>2/2/2018</a:t>
            </a:fld>
            <a:endParaRPr lang="en-US"/>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78A410F8-5549-F145-A6DE-A9009F1013FF}" type="slidenum">
              <a:rPr lang="en-US" smtClean="0"/>
              <a:t>‹#›</a:t>
            </a:fld>
            <a:endParaRPr lang="en-US"/>
          </a:p>
        </p:txBody>
      </p:sp>
    </p:spTree>
    <p:extLst>
      <p:ext uri="{BB962C8B-B14F-4D97-AF65-F5344CB8AC3E}">
        <p14:creationId xmlns:p14="http://schemas.microsoft.com/office/powerpoint/2010/main" val="39789124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75000"/>
            <a:lumOff val="25000"/>
          </a:schemeClr>
        </a:solidFill>
        <a:effectLst/>
      </p:bgPr>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 y="6334316"/>
            <a:ext cx="12192000"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BA32132C-474D-134B-B91D-2F0E53D6B1D6}" type="datetimeFigureOut">
              <a:rPr lang="en-US" smtClean="0"/>
              <a:t>2/2/2018</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78A410F8-5549-F145-A6DE-A9009F1013FF}"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53995274"/>
      </p:ext>
    </p:extLst>
  </p:cSld>
  <p:clrMap bg1="dk1" tx1="lt1" bg2="dk2" tx2="lt2" accent1="accent1" accent2="accent2" accent3="accent3" accent4="accent4" accent5="accent5" accent6="accent6" hlink="hlink" folHlink="folHlink"/>
  <p:sldLayoutIdLst>
    <p:sldLayoutId id="2147483754" r:id="rId1"/>
    <p:sldLayoutId id="2147483755" r:id="rId2"/>
    <p:sldLayoutId id="2147483756" r:id="rId3"/>
    <p:sldLayoutId id="2147483757" r:id="rId4"/>
    <p:sldLayoutId id="2147483758" r:id="rId5"/>
    <p:sldLayoutId id="2147483759" r:id="rId6"/>
    <p:sldLayoutId id="2147483760" r:id="rId7"/>
    <p:sldLayoutId id="2147483761" r:id="rId8"/>
    <p:sldLayoutId id="2147483762" r:id="rId9"/>
    <p:sldLayoutId id="2147483763" r:id="rId10"/>
    <p:sldLayoutId id="2147483764"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3"/>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3"/>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Origins of the Cold War</a:t>
            </a: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Here’s what the U.S. believed</a:t>
            </a:r>
            <a:endParaRPr lang="en-US" dirty="0"/>
          </a:p>
        </p:txBody>
      </p:sp>
      <p:sp>
        <p:nvSpPr>
          <p:cNvPr id="3" name="Content Placeholder 2"/>
          <p:cNvSpPr>
            <a:spLocks noGrp="1"/>
          </p:cNvSpPr>
          <p:nvPr>
            <p:ph idx="1"/>
          </p:nvPr>
        </p:nvSpPr>
        <p:spPr/>
        <p:txBody>
          <a:bodyPr>
            <a:normAutofit/>
          </a:bodyPr>
          <a:lstStyle/>
          <a:p>
            <a:pPr marL="514350" indent="-514350">
              <a:buAutoNum type="arabicPeriod"/>
            </a:pPr>
            <a:r>
              <a:rPr lang="en-US" sz="3600" b="1" dirty="0" smtClean="0"/>
              <a:t>Depression had caused WWII</a:t>
            </a:r>
          </a:p>
          <a:p>
            <a:pPr marL="914400" lvl="1" indent="-514350">
              <a:buFontTx/>
              <a:buChar char="-"/>
            </a:pPr>
            <a:r>
              <a:rPr lang="en-US" sz="3200" dirty="0" smtClean="0"/>
              <a:t>Hitler would never have come to power </a:t>
            </a:r>
          </a:p>
          <a:p>
            <a:pPr marL="914400" lvl="1" indent="-514350">
              <a:buFontTx/>
              <a:buChar char="-"/>
            </a:pPr>
            <a:r>
              <a:rPr lang="en-US" sz="3200" dirty="0" smtClean="0"/>
              <a:t>Japan would not have wanted to expand its empire</a:t>
            </a:r>
          </a:p>
          <a:p>
            <a:pPr marL="514350" indent="-514350">
              <a:buAutoNum type="arabicPeriod"/>
            </a:pPr>
            <a:r>
              <a:rPr lang="en-US" sz="3600" b="1" dirty="0" smtClean="0"/>
              <a:t>Economic growth was the key to peace</a:t>
            </a:r>
          </a:p>
          <a:p>
            <a:pPr marL="914400" lvl="1" indent="-514350">
              <a:buFontTx/>
              <a:buChar char="-"/>
            </a:pPr>
            <a:r>
              <a:rPr lang="en-US" sz="3200" dirty="0"/>
              <a:t>W</a:t>
            </a:r>
            <a:r>
              <a:rPr lang="en-US" sz="3200" dirty="0" smtClean="0"/>
              <a:t>hen nations stop trading, they are forced into war to get resources</a:t>
            </a:r>
            <a:endParaRPr lang="en-US"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Americans begin promoting democracy and free enterprise</a:t>
            </a:r>
            <a:endParaRPr lang="en-US" dirty="0"/>
          </a:p>
        </p:txBody>
      </p:sp>
      <p:sp>
        <p:nvSpPr>
          <p:cNvPr id="3" name="Content Placeholder 2"/>
          <p:cNvSpPr>
            <a:spLocks noGrp="1"/>
          </p:cNvSpPr>
          <p:nvPr>
            <p:ph idx="1"/>
          </p:nvPr>
        </p:nvSpPr>
        <p:spPr/>
        <p:txBody>
          <a:bodyPr>
            <a:normAutofit/>
          </a:bodyPr>
          <a:lstStyle/>
          <a:p>
            <a:pPr marL="514350" indent="-514350">
              <a:buAutoNum type="alphaUcPeriod"/>
            </a:pPr>
            <a:r>
              <a:rPr lang="en-US" sz="3600" dirty="0" smtClean="0"/>
              <a:t>Believed that protections for people’s rights made countries more stable and peaceful</a:t>
            </a:r>
          </a:p>
          <a:p>
            <a:pPr marL="514350" indent="-514350">
              <a:buAutoNum type="alphaUcPeriod"/>
            </a:pPr>
            <a:r>
              <a:rPr lang="en-US" sz="3600" dirty="0" smtClean="0"/>
              <a:t>Free enterprise system, with private property rights limited government intervention in the economy (best route to prosperity)</a:t>
            </a:r>
            <a:endParaRPr lang="en-US" sz="3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Truman Takes Control:</a:t>
            </a:r>
            <a:endParaRPr lang="en-US" dirty="0"/>
          </a:p>
        </p:txBody>
      </p:sp>
      <p:sp>
        <p:nvSpPr>
          <p:cNvPr id="3" name="Content Placeholder 2"/>
          <p:cNvSpPr>
            <a:spLocks noGrp="1"/>
          </p:cNvSpPr>
          <p:nvPr>
            <p:ph idx="1"/>
          </p:nvPr>
        </p:nvSpPr>
        <p:spPr/>
        <p:txBody>
          <a:bodyPr>
            <a:noAutofit/>
          </a:bodyPr>
          <a:lstStyle/>
          <a:p>
            <a:pPr lvl="0"/>
            <a:r>
              <a:rPr lang="en-US" sz="3200" dirty="0"/>
              <a:t>Roosevelt </a:t>
            </a:r>
            <a:r>
              <a:rPr lang="en-US" sz="3200" dirty="0" smtClean="0"/>
              <a:t>dies </a:t>
            </a:r>
            <a:r>
              <a:rPr lang="en-US" sz="3200" dirty="0"/>
              <a:t>11 days after confronting Soviets on Poland</a:t>
            </a:r>
          </a:p>
          <a:p>
            <a:pPr lvl="0"/>
            <a:r>
              <a:rPr lang="en-US" sz="3200" dirty="0"/>
              <a:t>Truman is anti-communist</a:t>
            </a:r>
          </a:p>
          <a:p>
            <a:pPr lvl="1"/>
            <a:r>
              <a:rPr lang="en-US" sz="2800" dirty="0"/>
              <a:t>Believed the war had been started because Britain appeased Hitler</a:t>
            </a:r>
          </a:p>
          <a:p>
            <a:pPr lvl="1"/>
            <a:r>
              <a:rPr lang="en-US" sz="2800" dirty="0"/>
              <a:t>“We must stand up to the Russians”</a:t>
            </a:r>
          </a:p>
          <a:p>
            <a:pPr lvl="0"/>
            <a:r>
              <a:rPr lang="en-US" sz="3200" dirty="0"/>
              <a:t>Truman told a Soviet Foreign minister that Stalin must hold free elections as he promised</a:t>
            </a:r>
          </a:p>
          <a:p>
            <a:pPr lvl="0"/>
            <a:r>
              <a:rPr lang="en-US" sz="3200" dirty="0"/>
              <a:t>The meeting marked an important shift in Soviet-American relations</a:t>
            </a:r>
          </a:p>
          <a:p>
            <a:pPr>
              <a:buNone/>
            </a:pPr>
            <a:endParaRPr lang="en-US" sz="32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Potsdam Conference</a:t>
            </a:r>
            <a:endParaRPr lang="en-US" dirty="0"/>
          </a:p>
        </p:txBody>
      </p:sp>
      <p:sp>
        <p:nvSpPr>
          <p:cNvPr id="3" name="Content Placeholder 2"/>
          <p:cNvSpPr>
            <a:spLocks noGrp="1"/>
          </p:cNvSpPr>
          <p:nvPr>
            <p:ph idx="1"/>
          </p:nvPr>
        </p:nvSpPr>
        <p:spPr/>
        <p:txBody>
          <a:bodyPr>
            <a:normAutofit/>
          </a:bodyPr>
          <a:lstStyle/>
          <a:p>
            <a:r>
              <a:rPr lang="en-US" sz="4000" b="1" dirty="0" smtClean="0"/>
              <a:t>TRUMAN:</a:t>
            </a:r>
          </a:p>
          <a:p>
            <a:pPr lvl="1"/>
            <a:r>
              <a:rPr lang="en-US" sz="3600" dirty="0" smtClean="0"/>
              <a:t>Takes a firm stand against heavy German reparations</a:t>
            </a:r>
          </a:p>
          <a:p>
            <a:pPr lvl="1"/>
            <a:r>
              <a:rPr lang="en-US" sz="3600" dirty="0" smtClean="0"/>
              <a:t>Suggests Soviets take reparations from their zone, Allies would allow industry to revive in their </a:t>
            </a:r>
            <a:r>
              <a:rPr lang="en-US" sz="3600" dirty="0" smtClean="0"/>
              <a:t>zone</a:t>
            </a:r>
          </a:p>
          <a:p>
            <a:pPr lvl="1"/>
            <a:r>
              <a:rPr lang="en-US" sz="3600" dirty="0" smtClean="0"/>
              <a:t>BTW, we have an atomic bomb</a:t>
            </a:r>
            <a:endParaRPr lang="en-US" sz="3600" dirty="0" smtClean="0"/>
          </a:p>
          <a:p>
            <a:pPr lvl="1"/>
            <a:endParaRPr lang="en-US" sz="36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Potsdam Conference</a:t>
            </a:r>
            <a:endParaRPr lang="en-US" dirty="0"/>
          </a:p>
        </p:txBody>
      </p:sp>
      <p:sp>
        <p:nvSpPr>
          <p:cNvPr id="3" name="Content Placeholder 2"/>
          <p:cNvSpPr>
            <a:spLocks noGrp="1"/>
          </p:cNvSpPr>
          <p:nvPr>
            <p:ph idx="1"/>
          </p:nvPr>
        </p:nvSpPr>
        <p:spPr/>
        <p:txBody>
          <a:bodyPr>
            <a:normAutofit/>
          </a:bodyPr>
          <a:lstStyle/>
          <a:p>
            <a:r>
              <a:rPr lang="en-US" sz="4000" b="1" dirty="0" smtClean="0"/>
              <a:t>STALIN</a:t>
            </a:r>
          </a:p>
          <a:p>
            <a:pPr lvl="1"/>
            <a:r>
              <a:rPr lang="en-US" sz="3600" dirty="0" smtClean="0"/>
              <a:t>Force Germany to pay reparations or allow the Soviet Union to confiscate industrial infrastructure</a:t>
            </a:r>
          </a:p>
          <a:p>
            <a:pPr lvl="1"/>
            <a:r>
              <a:rPr lang="en-US" sz="3600" dirty="0" smtClean="0"/>
              <a:t>Allows the Soviet Union to take industrial materials from the more industrial Western Germany</a:t>
            </a:r>
            <a:endParaRPr lang="en-US" sz="36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Potsdam Conference</a:t>
            </a:r>
            <a:endParaRPr lang="en-US" dirty="0"/>
          </a:p>
        </p:txBody>
      </p:sp>
      <p:sp>
        <p:nvSpPr>
          <p:cNvPr id="3" name="Content Placeholder 2"/>
          <p:cNvSpPr>
            <a:spLocks noGrp="1"/>
          </p:cNvSpPr>
          <p:nvPr>
            <p:ph idx="1"/>
          </p:nvPr>
        </p:nvSpPr>
        <p:spPr/>
        <p:txBody>
          <a:bodyPr>
            <a:normAutofit/>
          </a:bodyPr>
          <a:lstStyle/>
          <a:p>
            <a:r>
              <a:rPr lang="en-US" sz="4000" b="1" dirty="0" smtClean="0"/>
              <a:t>OUTCOMES</a:t>
            </a:r>
          </a:p>
          <a:p>
            <a:pPr lvl="1"/>
            <a:r>
              <a:rPr lang="en-US" sz="3600" dirty="0" smtClean="0"/>
              <a:t>Tensions are at the highest.   </a:t>
            </a:r>
          </a:p>
          <a:p>
            <a:pPr lvl="1"/>
            <a:r>
              <a:rPr lang="en-US" sz="3600" dirty="0" smtClean="0"/>
              <a:t>The Atomic Bomb exchange creates the root of the tensions between the Soviets and America</a:t>
            </a:r>
            <a:endParaRPr lang="en-US" sz="3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Iron Curtain Descends:</a:t>
            </a:r>
            <a:endParaRPr lang="en-US" dirty="0"/>
          </a:p>
        </p:txBody>
      </p:sp>
      <p:sp>
        <p:nvSpPr>
          <p:cNvPr id="3" name="Content Placeholder 2"/>
          <p:cNvSpPr>
            <a:spLocks noGrp="1"/>
          </p:cNvSpPr>
          <p:nvPr>
            <p:ph idx="1"/>
          </p:nvPr>
        </p:nvSpPr>
        <p:spPr/>
        <p:txBody>
          <a:bodyPr>
            <a:normAutofit fontScale="85000" lnSpcReduction="10000"/>
          </a:bodyPr>
          <a:lstStyle/>
          <a:p>
            <a:pPr marL="0" indent="0">
              <a:buNone/>
            </a:pPr>
            <a:r>
              <a:rPr lang="en-US" dirty="0" smtClean="0"/>
              <a:t>Soviets </a:t>
            </a:r>
            <a:r>
              <a:rPr lang="en-US" dirty="0"/>
              <a:t>say: </a:t>
            </a:r>
          </a:p>
          <a:p>
            <a:pPr lvl="0"/>
            <a:r>
              <a:rPr lang="en-US" dirty="0"/>
              <a:t>Refuse to make any more commitments to the Declaration of Liberated Europe</a:t>
            </a:r>
          </a:p>
          <a:p>
            <a:pPr lvl="0"/>
            <a:r>
              <a:rPr lang="en-US" dirty="0"/>
              <a:t>Presence of Soviet army in Eastern Europe ensures pro-Soviet communist governments to be set up in Poland, Romania, Bulgaria, Hungary, Czech</a:t>
            </a:r>
          </a:p>
          <a:p>
            <a:pPr lvl="0"/>
            <a:r>
              <a:rPr lang="en-US" sz="3300" b="1" dirty="0"/>
              <a:t>These nations become known as the </a:t>
            </a:r>
            <a:r>
              <a:rPr lang="en-US" sz="3300" b="1" u="sng" dirty="0"/>
              <a:t>satellite nations</a:t>
            </a:r>
          </a:p>
          <a:p>
            <a:pPr lvl="0"/>
            <a:r>
              <a:rPr lang="en-US" dirty="0"/>
              <a:t>These nations had to remain Communist and friendly to the Soviet Union</a:t>
            </a:r>
          </a:p>
          <a:p>
            <a:pPr lvl="0"/>
            <a:r>
              <a:rPr lang="en-US" dirty="0"/>
              <a:t>Winston Churchill coined the phrase Iron curtain falling across Europe: speech in 1946 in Fulton, Missouri</a:t>
            </a:r>
          </a:p>
          <a:p>
            <a:pPr lvl="0"/>
            <a:r>
              <a:rPr lang="en-US" sz="3000" b="1" u="sng" dirty="0"/>
              <a:t>Iron Curtain </a:t>
            </a:r>
            <a:r>
              <a:rPr lang="en-US" sz="3000" b="1" dirty="0"/>
              <a:t>refers to the communist nations of Eastern Europe and the Soviet Union</a:t>
            </a:r>
          </a:p>
          <a:p>
            <a:pPr lvl="0"/>
            <a:r>
              <a:rPr lang="en-US" dirty="0"/>
              <a:t>With the Iron Curtain separating the Communist nations of  Eastern Europe from the West, the WWII era had come to an end.  The Cold War was about to begin.</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500"/>
                                        <p:tgtEl>
                                          <p:spTgt spid="3">
                                            <p:txEl>
                                              <p:pRg st="1" end="1"/>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blinds(horizontal)">
                                      <p:cBhvr>
                                        <p:cTn id="10" dur="500"/>
                                        <p:tgtEl>
                                          <p:spTgt spid="3">
                                            <p:txEl>
                                              <p:pRg st="2" end="2"/>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blinds(horizontal)">
                                      <p:cBhvr>
                                        <p:cTn id="13" dur="500"/>
                                        <p:tgtEl>
                                          <p:spTgt spid="3">
                                            <p:txEl>
                                              <p:pRg st="3" end="3"/>
                                            </p:txEl>
                                          </p:spTgt>
                                        </p:tgtEl>
                                      </p:cBhvr>
                                    </p:animEffect>
                                  </p:childTnLst>
                                </p:cTn>
                              </p:par>
                              <p:par>
                                <p:cTn id="14" presetID="3" presetClass="entr" presetSubtype="10" fill="hold" nodeType="withEffect">
                                  <p:stCondLst>
                                    <p:cond delay="0"/>
                                  </p:stCondLst>
                                  <p:childTnLst>
                                    <p:set>
                                      <p:cBhvr>
                                        <p:cTn id="15" dur="1" fill="hold">
                                          <p:stCondLst>
                                            <p:cond delay="0"/>
                                          </p:stCondLst>
                                        </p:cTn>
                                        <p:tgtEl>
                                          <p:spTgt spid="3">
                                            <p:txEl>
                                              <p:pRg st="4" end="4"/>
                                            </p:txEl>
                                          </p:spTgt>
                                        </p:tgtEl>
                                        <p:attrNameLst>
                                          <p:attrName>style.visibility</p:attrName>
                                        </p:attrNameLst>
                                      </p:cBhvr>
                                      <p:to>
                                        <p:strVal val="visible"/>
                                      </p:to>
                                    </p:set>
                                    <p:animEffect transition="in" filter="blinds(horizontal)">
                                      <p:cBhvr>
                                        <p:cTn id="16" dur="500"/>
                                        <p:tgtEl>
                                          <p:spTgt spid="3">
                                            <p:txEl>
                                              <p:pRg st="4" end="4"/>
                                            </p:txEl>
                                          </p:spTgt>
                                        </p:tgtEl>
                                      </p:cBhvr>
                                    </p:animEffect>
                                  </p:childTnLst>
                                </p:cTn>
                              </p:par>
                              <p:par>
                                <p:cTn id="17" presetID="3" presetClass="entr" presetSubtype="10"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blinds(horizontal)">
                                      <p:cBhvr>
                                        <p:cTn id="19" dur="500"/>
                                        <p:tgtEl>
                                          <p:spTgt spid="3">
                                            <p:txEl>
                                              <p:pRg st="3" end="3"/>
                                            </p:txEl>
                                          </p:spTgt>
                                        </p:tgtEl>
                                      </p:cBhvr>
                                    </p:animEffect>
                                  </p:childTnLst>
                                </p:cTn>
                              </p:par>
                              <p:par>
                                <p:cTn id="20" presetID="3" presetClass="entr" presetSubtype="10" fill="hold" nodeType="with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blinds(horizontal)">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par>
                                <p:cTn id="28" presetID="3" presetClass="entr" presetSubtype="10" fill="hold" nodeType="withEffect">
                                  <p:stCondLst>
                                    <p:cond delay="0"/>
                                  </p:stCondLst>
                                  <p:childTnLst>
                                    <p:set>
                                      <p:cBhvr>
                                        <p:cTn id="29" dur="1" fill="hold">
                                          <p:stCondLst>
                                            <p:cond delay="0"/>
                                          </p:stCondLst>
                                        </p:cTn>
                                        <p:tgtEl>
                                          <p:spTgt spid="3">
                                            <p:txEl>
                                              <p:pRg st="5" end="5"/>
                                            </p:txEl>
                                          </p:spTgt>
                                        </p:tgtEl>
                                        <p:attrNameLst>
                                          <p:attrName>style.visibility</p:attrName>
                                        </p:attrNameLst>
                                      </p:cBhvr>
                                      <p:to>
                                        <p:strVal val="visible"/>
                                      </p:to>
                                    </p:set>
                                    <p:animEffect transition="in" filter="blinds(horizontal)">
                                      <p:cBhvr>
                                        <p:cTn id="30" dur="500"/>
                                        <p:tgtEl>
                                          <p:spTgt spid="3">
                                            <p:txEl>
                                              <p:pRg st="5" end="5"/>
                                            </p:txEl>
                                          </p:spTgt>
                                        </p:tgtEl>
                                      </p:cBhvr>
                                    </p:animEffect>
                                  </p:childTnLst>
                                </p:cTn>
                              </p:par>
                              <p:par>
                                <p:cTn id="31" presetID="3" presetClass="entr" presetSubtype="10" fill="hold" nodeType="with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Effect transition="in" filter="blinds(horizontal)">
                                      <p:cBhvr>
                                        <p:cTn id="33" dur="500"/>
                                        <p:tgtEl>
                                          <p:spTgt spid="3">
                                            <p:txEl>
                                              <p:pRg st="6" end="6"/>
                                            </p:txEl>
                                          </p:spTgt>
                                        </p:tgtEl>
                                      </p:cBhvr>
                                    </p:animEffect>
                                  </p:childTnLst>
                                </p:cTn>
                              </p:par>
                              <p:par>
                                <p:cTn id="34" presetID="3" presetClass="entr" presetSubtype="10" fill="hold" nodeType="withEffect">
                                  <p:stCondLst>
                                    <p:cond delay="0"/>
                                  </p:stCondLst>
                                  <p:childTnLst>
                                    <p:set>
                                      <p:cBhvr>
                                        <p:cTn id="35" dur="1" fill="hold">
                                          <p:stCondLst>
                                            <p:cond delay="0"/>
                                          </p:stCondLst>
                                        </p:cTn>
                                        <p:tgtEl>
                                          <p:spTgt spid="3">
                                            <p:txEl>
                                              <p:pRg st="7" end="7"/>
                                            </p:txEl>
                                          </p:spTgt>
                                        </p:tgtEl>
                                        <p:attrNameLst>
                                          <p:attrName>style.visibility</p:attrName>
                                        </p:attrNameLst>
                                      </p:cBhvr>
                                      <p:to>
                                        <p:strVal val="visible"/>
                                      </p:to>
                                    </p:set>
                                    <p:animEffect transition="in" filter="blinds(horizontal)">
                                      <p:cBhvr>
                                        <p:cTn id="36"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Truman Doctrine &amp; Marshall Plan</a:t>
            </a:r>
            <a:endParaRPr lang="en-US" dirty="0"/>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355152456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Political Cartoons</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75389115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Yalta Conference</a:t>
            </a:r>
            <a:endParaRPr lang="en-US" dirty="0"/>
          </a:p>
        </p:txBody>
      </p:sp>
      <p:sp>
        <p:nvSpPr>
          <p:cNvPr id="3" name="Content Placeholder 2"/>
          <p:cNvSpPr>
            <a:spLocks noGrp="1"/>
          </p:cNvSpPr>
          <p:nvPr>
            <p:ph idx="1"/>
          </p:nvPr>
        </p:nvSpPr>
        <p:spPr/>
        <p:txBody>
          <a:bodyPr>
            <a:normAutofit/>
          </a:bodyPr>
          <a:lstStyle/>
          <a:p>
            <a:r>
              <a:rPr lang="en-US" sz="3200" dirty="0" smtClean="0"/>
              <a:t>February 1945- Meeting attended by the Allied countries</a:t>
            </a:r>
          </a:p>
          <a:p>
            <a:pPr lvl="1"/>
            <a:r>
              <a:rPr lang="en-US" sz="3000" dirty="0" smtClean="0"/>
              <a:t>Who were the leaders that attended?</a:t>
            </a:r>
          </a:p>
          <a:p>
            <a:endParaRPr lang="en-US" sz="3200" i="1" dirty="0"/>
          </a:p>
        </p:txBody>
      </p:sp>
    </p:spTree>
    <p:extLst>
      <p:ext uri="{BB962C8B-B14F-4D97-AF65-F5344CB8AC3E}">
        <p14:creationId xmlns:p14="http://schemas.microsoft.com/office/powerpoint/2010/main" val="10939217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Yalta Conference</a:t>
            </a:r>
            <a:endParaRPr lang="en-US" dirty="0"/>
          </a:p>
        </p:txBody>
      </p:sp>
      <p:sp>
        <p:nvSpPr>
          <p:cNvPr id="3" name="Content Placeholder 2"/>
          <p:cNvSpPr>
            <a:spLocks noGrp="1"/>
          </p:cNvSpPr>
          <p:nvPr>
            <p:ph idx="1"/>
          </p:nvPr>
        </p:nvSpPr>
        <p:spPr/>
        <p:txBody>
          <a:bodyPr>
            <a:normAutofit/>
          </a:bodyPr>
          <a:lstStyle/>
          <a:p>
            <a:r>
              <a:rPr lang="en-US" sz="3200" dirty="0" smtClean="0"/>
              <a:t>In </a:t>
            </a:r>
            <a:r>
              <a:rPr lang="en-US" sz="3200" dirty="0" smtClean="0"/>
              <a:t>groups of three, each one of you will take the role of Great Britain, the United States, or Russia.  You want to get the best you can for your country in each of these discussion topics</a:t>
            </a:r>
          </a:p>
          <a:p>
            <a:pPr lvl="1"/>
            <a:r>
              <a:rPr lang="en-US" sz="3000" dirty="0" smtClean="0"/>
              <a:t>What happens to Germany after the war?</a:t>
            </a:r>
          </a:p>
          <a:p>
            <a:pPr lvl="1"/>
            <a:r>
              <a:rPr lang="en-US" sz="3000" dirty="0" smtClean="0"/>
              <a:t>What happens to the countries that Germany had taken over?</a:t>
            </a:r>
            <a:endParaRPr lang="en-US" sz="3000" dirty="0" smtClean="0"/>
          </a:p>
          <a:p>
            <a:pPr lvl="1"/>
            <a:r>
              <a:rPr lang="en-US" sz="3000" dirty="0" smtClean="0"/>
              <a:t>How do you help countries rebuild economically after the war?</a:t>
            </a:r>
          </a:p>
          <a:p>
            <a:endParaRPr lang="en-US" sz="3200" dirty="0"/>
          </a:p>
        </p:txBody>
      </p:sp>
    </p:spTree>
    <p:extLst>
      <p:ext uri="{BB962C8B-B14F-4D97-AF65-F5344CB8AC3E}">
        <p14:creationId xmlns:p14="http://schemas.microsoft.com/office/powerpoint/2010/main" val="112388126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Yalta Conference:</a:t>
            </a:r>
            <a:endParaRPr lang="en-US" dirty="0"/>
          </a:p>
        </p:txBody>
      </p:sp>
      <p:sp>
        <p:nvSpPr>
          <p:cNvPr id="3" name="Content Placeholder 2"/>
          <p:cNvSpPr>
            <a:spLocks noGrp="1"/>
          </p:cNvSpPr>
          <p:nvPr>
            <p:ph idx="1"/>
          </p:nvPr>
        </p:nvSpPr>
        <p:spPr/>
        <p:txBody>
          <a:bodyPr>
            <a:normAutofit/>
          </a:bodyPr>
          <a:lstStyle/>
          <a:p>
            <a:pPr lvl="0"/>
            <a:r>
              <a:rPr lang="en-US" sz="3200" dirty="0"/>
              <a:t>Roosevelt, Churchill, and Stalin met at Yalta to discuss Poland, Germany, and the rights of liberated Europe.</a:t>
            </a:r>
          </a:p>
          <a:p>
            <a:pPr lvl="0"/>
            <a:r>
              <a:rPr lang="en-US" sz="3200" dirty="0"/>
              <a:t>February 1945</a:t>
            </a:r>
          </a:p>
          <a:p>
            <a:pPr lvl="0"/>
            <a:r>
              <a:rPr lang="en-US" sz="3200" dirty="0"/>
              <a:t>Yalta is a Soviet Resort on the Black Sea</a:t>
            </a:r>
          </a:p>
          <a:p>
            <a:pPr lvl="0"/>
            <a:r>
              <a:rPr lang="en-US" sz="3200" dirty="0"/>
              <a:t>Planned postwar world</a:t>
            </a:r>
          </a:p>
          <a:p>
            <a:pPr lvl="0"/>
            <a:r>
              <a:rPr lang="en-US" sz="3200" dirty="0"/>
              <a:t>Several agreements reached at Yalta played an important role in causing the Cold War</a:t>
            </a:r>
          </a:p>
          <a:p>
            <a:endParaRPr lang="en-US"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Outcomes</a:t>
            </a:r>
            <a:endParaRPr lang="en-US" dirty="0"/>
          </a:p>
        </p:txBody>
      </p:sp>
      <p:sp>
        <p:nvSpPr>
          <p:cNvPr id="3" name="Content Placeholder 2"/>
          <p:cNvSpPr>
            <a:spLocks noGrp="1"/>
          </p:cNvSpPr>
          <p:nvPr>
            <p:ph idx="1"/>
          </p:nvPr>
        </p:nvSpPr>
        <p:spPr/>
        <p:txBody>
          <a:bodyPr>
            <a:noAutofit/>
          </a:bodyPr>
          <a:lstStyle/>
          <a:p>
            <a:pPr marL="514350" indent="-514350">
              <a:buAutoNum type="arabicPeriod"/>
            </a:pPr>
            <a:r>
              <a:rPr lang="en-US" sz="3200" b="1" dirty="0" smtClean="0"/>
              <a:t>Poland: </a:t>
            </a:r>
            <a:r>
              <a:rPr lang="en-US" sz="3200" dirty="0" smtClean="0"/>
              <a:t>Two governments were claiming the right to Poland – communist and anti-communist</a:t>
            </a:r>
          </a:p>
          <a:p>
            <a:pPr marL="514350" indent="-514350">
              <a:buNone/>
            </a:pPr>
            <a:r>
              <a:rPr lang="en-US" sz="3200" b="1" dirty="0" smtClean="0"/>
              <a:t>Stalin wants</a:t>
            </a:r>
            <a:r>
              <a:rPr lang="en-US" sz="3200" dirty="0" smtClean="0"/>
              <a:t>: Polish government to be friendly with Soviet Union</a:t>
            </a:r>
          </a:p>
          <a:p>
            <a:pPr marL="514350" indent="-514350">
              <a:buNone/>
            </a:pPr>
            <a:r>
              <a:rPr lang="en-US" sz="3200" b="1" dirty="0" smtClean="0"/>
              <a:t>Roosevelt and Churchill want</a:t>
            </a:r>
            <a:r>
              <a:rPr lang="en-US" sz="3200" dirty="0" smtClean="0"/>
              <a:t>: Poland to be free and sovereign</a:t>
            </a:r>
          </a:p>
          <a:p>
            <a:pPr marL="514350" indent="-514350">
              <a:buNone/>
            </a:pPr>
            <a:r>
              <a:rPr lang="en-US" sz="3200" b="1" dirty="0" smtClean="0"/>
              <a:t>COMPROMISE</a:t>
            </a:r>
            <a:r>
              <a:rPr lang="en-US" sz="3200" dirty="0" smtClean="0"/>
              <a:t>: Polish government set up by Soviets, would include members of pre-war Polish government, free elections would be held as soon as possible</a:t>
            </a:r>
            <a:endParaRPr lang="en-US"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fade">
                                      <p:cBhvr>
                                        <p:cTn id="15"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Outcomes</a:t>
            </a:r>
            <a:endParaRPr lang="en-US" dirty="0"/>
          </a:p>
        </p:txBody>
      </p:sp>
      <p:sp>
        <p:nvSpPr>
          <p:cNvPr id="3" name="Content Placeholder 2"/>
          <p:cNvSpPr>
            <a:spLocks noGrp="1"/>
          </p:cNvSpPr>
          <p:nvPr>
            <p:ph idx="1"/>
          </p:nvPr>
        </p:nvSpPr>
        <p:spPr>
          <a:xfrm>
            <a:off x="1097280" y="1892300"/>
            <a:ext cx="9262872" cy="4146602"/>
          </a:xfrm>
        </p:spPr>
        <p:txBody>
          <a:bodyPr>
            <a:noAutofit/>
          </a:bodyPr>
          <a:lstStyle/>
          <a:p>
            <a:pPr>
              <a:buNone/>
            </a:pPr>
            <a:r>
              <a:rPr lang="en-US" sz="2800" b="1" dirty="0" smtClean="0"/>
              <a:t>2. Declaration of Liberated Europe</a:t>
            </a:r>
          </a:p>
          <a:p>
            <a:pPr>
              <a:buNone/>
            </a:pPr>
            <a:r>
              <a:rPr lang="en-US" sz="2800" dirty="0" smtClean="0"/>
              <a:t>“the right of all people to choose the form of government under which they will live”</a:t>
            </a:r>
          </a:p>
          <a:p>
            <a:pPr>
              <a:buNone/>
            </a:pPr>
            <a:r>
              <a:rPr lang="en-US" sz="2800" b="1" dirty="0" smtClean="0"/>
              <a:t>PROMISES THE FOLLOWING</a:t>
            </a:r>
          </a:p>
          <a:p>
            <a:pPr>
              <a:buNone/>
            </a:pPr>
            <a:r>
              <a:rPr lang="en-US" sz="2800" dirty="0" smtClean="0"/>
              <a:t>	1. People of Europe could create democratic institutions of their choice</a:t>
            </a:r>
          </a:p>
          <a:p>
            <a:pPr>
              <a:buNone/>
            </a:pPr>
            <a:r>
              <a:rPr lang="en-US" sz="2800" dirty="0" smtClean="0"/>
              <a:t>	2. While people are deciding, temporary governments would be set up that represented all democratic elements</a:t>
            </a:r>
          </a:p>
          <a:p>
            <a:pPr>
              <a:buNone/>
            </a:pPr>
            <a:r>
              <a:rPr lang="en-US" sz="2800" dirty="0" smtClean="0"/>
              <a:t>	3. Final governments will be established through free elections</a:t>
            </a:r>
            <a:endParaRPr lang="en-US"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OUTCOMES:</a:t>
            </a:r>
            <a:endParaRPr lang="en-US" dirty="0"/>
          </a:p>
        </p:txBody>
      </p:sp>
      <p:sp>
        <p:nvSpPr>
          <p:cNvPr id="3" name="Content Placeholder 2"/>
          <p:cNvSpPr>
            <a:spLocks noGrp="1"/>
          </p:cNvSpPr>
          <p:nvPr>
            <p:ph idx="1"/>
          </p:nvPr>
        </p:nvSpPr>
        <p:spPr/>
        <p:txBody>
          <a:bodyPr>
            <a:normAutofit/>
          </a:bodyPr>
          <a:lstStyle/>
          <a:p>
            <a:pPr>
              <a:buNone/>
            </a:pPr>
            <a:r>
              <a:rPr lang="en-US" sz="3200" b="1" dirty="0" smtClean="0"/>
              <a:t>Dividing Germany:</a:t>
            </a:r>
          </a:p>
          <a:p>
            <a:pPr>
              <a:buNone/>
            </a:pPr>
            <a:r>
              <a:rPr lang="en-US" sz="3200" b="1" dirty="0" smtClean="0"/>
              <a:t>Germany: </a:t>
            </a:r>
            <a:r>
              <a:rPr lang="en-US" sz="3200" dirty="0" smtClean="0"/>
              <a:t>Country split into four zones (between Great Britain, France, U.S., and Soviets)</a:t>
            </a:r>
          </a:p>
          <a:p>
            <a:pPr>
              <a:buNone/>
            </a:pPr>
            <a:r>
              <a:rPr lang="en-US" sz="3200" b="1" dirty="0" smtClean="0"/>
              <a:t>Berlin: </a:t>
            </a:r>
            <a:r>
              <a:rPr lang="en-US" sz="3200" dirty="0" smtClean="0"/>
              <a:t>Also divided into four zones</a:t>
            </a:r>
          </a:p>
          <a:p>
            <a:pPr>
              <a:buNone/>
            </a:pPr>
            <a:r>
              <a:rPr lang="en-US" sz="3200" b="1" dirty="0" smtClean="0"/>
              <a:t>Stalin: </a:t>
            </a:r>
            <a:r>
              <a:rPr lang="en-US" sz="3200" dirty="0" smtClean="0"/>
              <a:t>Wants Germany to pay</a:t>
            </a:r>
          </a:p>
          <a:p>
            <a:pPr>
              <a:buNone/>
            </a:pPr>
            <a:r>
              <a:rPr lang="en-US" sz="3200" b="1" dirty="0" smtClean="0"/>
              <a:t>COMPROMISE</a:t>
            </a:r>
            <a:r>
              <a:rPr lang="en-US" sz="3200" dirty="0" smtClean="0"/>
              <a:t>: Germans could pay with trade goods instead of cash; did not resolve issue…</a:t>
            </a:r>
            <a:endParaRPr lang="en-US"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fade">
                                      <p:cBhvr>
                                        <p:cTn id="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Tensions Begin to Rise</a:t>
            </a:r>
            <a:endParaRPr lang="en-US" dirty="0"/>
          </a:p>
        </p:txBody>
      </p:sp>
      <p:sp>
        <p:nvSpPr>
          <p:cNvPr id="3" name="Content Placeholder 2"/>
          <p:cNvSpPr>
            <a:spLocks noGrp="1"/>
          </p:cNvSpPr>
          <p:nvPr>
            <p:ph idx="1"/>
          </p:nvPr>
        </p:nvSpPr>
        <p:spPr/>
        <p:txBody>
          <a:bodyPr>
            <a:noAutofit/>
          </a:bodyPr>
          <a:lstStyle/>
          <a:p>
            <a:r>
              <a:rPr lang="en-US" sz="2800" dirty="0" smtClean="0"/>
              <a:t>2 weeks after Yalta, Soviets pressure Romanian King into creating communist government</a:t>
            </a:r>
          </a:p>
          <a:p>
            <a:r>
              <a:rPr lang="en-US" sz="2800" dirty="0" smtClean="0"/>
              <a:t>US accuses Soviets of violating the DLE</a:t>
            </a:r>
          </a:p>
          <a:p>
            <a:r>
              <a:rPr lang="en-US" sz="2800" dirty="0" smtClean="0"/>
              <a:t>Soviets let no more than 3 non-communist Poles to serve in 18 member Polish government</a:t>
            </a:r>
          </a:p>
          <a:p>
            <a:r>
              <a:rPr lang="en-US" sz="2800" dirty="0" smtClean="0"/>
              <a:t>No indication Soviets were going to hold free elections in Poland</a:t>
            </a:r>
          </a:p>
          <a:p>
            <a:r>
              <a:rPr lang="en-US" sz="2800" dirty="0" smtClean="0"/>
              <a:t>April 1, President Roosevelt informs Soviets their actions are not acceptable</a:t>
            </a:r>
            <a:endParaRPr lang="en-US" sz="28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While Recovering from WWII…</a:t>
            </a:r>
            <a:endParaRPr lang="en-US" dirty="0"/>
          </a:p>
        </p:txBody>
      </p:sp>
      <p:sp>
        <p:nvSpPr>
          <p:cNvPr id="3" name="Content Placeholder 2"/>
          <p:cNvSpPr>
            <a:spLocks noGrp="1"/>
          </p:cNvSpPr>
          <p:nvPr>
            <p:ph idx="1"/>
          </p:nvPr>
        </p:nvSpPr>
        <p:spPr/>
        <p:txBody>
          <a:bodyPr>
            <a:normAutofit/>
          </a:bodyPr>
          <a:lstStyle/>
          <a:p>
            <a:r>
              <a:rPr lang="en-US" sz="4000" dirty="0" smtClean="0"/>
              <a:t>Soviets are focused on:</a:t>
            </a:r>
          </a:p>
          <a:p>
            <a:pPr lvl="1"/>
            <a:r>
              <a:rPr lang="en-US" sz="3600" dirty="0" smtClean="0"/>
              <a:t>Securing their borders</a:t>
            </a:r>
          </a:p>
          <a:p>
            <a:r>
              <a:rPr lang="en-US" sz="4000" dirty="0" smtClean="0"/>
              <a:t>The United States is focused on:</a:t>
            </a:r>
          </a:p>
          <a:p>
            <a:pPr lvl="1"/>
            <a:r>
              <a:rPr lang="en-US" sz="3600" dirty="0"/>
              <a:t>Economic </a:t>
            </a:r>
            <a:r>
              <a:rPr lang="en-US" sz="3600" dirty="0" smtClean="0"/>
              <a:t>Problems</a:t>
            </a:r>
          </a:p>
          <a:p>
            <a:pPr lvl="1"/>
            <a:endParaRPr lang="en-US" sz="3600" dirty="0"/>
          </a:p>
          <a:p>
            <a:pPr algn="ctr"/>
            <a:r>
              <a:rPr lang="en-US" sz="3800" dirty="0" smtClean="0"/>
              <a:t>Why would that be their main concern?</a:t>
            </a:r>
            <a:endParaRPr lang="en-US" sz="3800" dirty="0"/>
          </a:p>
          <a:p>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Effect transition="in" filter="fade">
                                      <p:cBhvr>
                                        <p:cTn id="23"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E3DA18C2-75F1-4980-A5F0-165F6F71DE6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Retrospect</Template>
  <TotalTime>9725</TotalTime>
  <Words>761</Words>
  <Application>Microsoft Office PowerPoint</Application>
  <PresentationFormat>Widescreen</PresentationFormat>
  <Paragraphs>86</Paragraphs>
  <Slides>18</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18</vt:i4>
      </vt:variant>
    </vt:vector>
  </HeadingPairs>
  <TitlesOfParts>
    <vt:vector size="21" baseType="lpstr">
      <vt:lpstr>Calibri</vt:lpstr>
      <vt:lpstr>Calibri Light</vt:lpstr>
      <vt:lpstr>Retrospect</vt:lpstr>
      <vt:lpstr>Origins of the Cold War</vt:lpstr>
      <vt:lpstr>The Yalta Conference</vt:lpstr>
      <vt:lpstr>Yalta Conference</vt:lpstr>
      <vt:lpstr>The Yalta Conference:</vt:lpstr>
      <vt:lpstr>Outcomes</vt:lpstr>
      <vt:lpstr>Outcomes</vt:lpstr>
      <vt:lpstr>OUTCOMES:</vt:lpstr>
      <vt:lpstr>Tensions Begin to Rise</vt:lpstr>
      <vt:lpstr>While Recovering from WWII…</vt:lpstr>
      <vt:lpstr>Here’s what the U.S. believed</vt:lpstr>
      <vt:lpstr>Americans begin promoting democracy and free enterprise</vt:lpstr>
      <vt:lpstr>Truman Takes Control:</vt:lpstr>
      <vt:lpstr>The Potsdam Conference</vt:lpstr>
      <vt:lpstr>The Potsdam Conference</vt:lpstr>
      <vt:lpstr>The Potsdam Conference</vt:lpstr>
      <vt:lpstr>The Iron Curtain Descends:</vt:lpstr>
      <vt:lpstr>Truman Doctrine &amp; Marshall Plan</vt:lpstr>
      <vt:lpstr>Political Cartoons</vt:lpstr>
    </vt:vector>
  </TitlesOfParts>
  <Company>Alpine School District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Teacher</dc:creator>
  <cp:lastModifiedBy>MATTHEW BIRD</cp:lastModifiedBy>
  <cp:revision>30</cp:revision>
  <cp:lastPrinted>2014-02-12T14:25:01Z</cp:lastPrinted>
  <dcterms:created xsi:type="dcterms:W3CDTF">2014-02-11T05:32:11Z</dcterms:created>
  <dcterms:modified xsi:type="dcterms:W3CDTF">2018-02-05T20:43:45Z</dcterms:modified>
</cp:coreProperties>
</file>